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39"/>
  </p:notesMasterIdLst>
  <p:handoutMasterIdLst>
    <p:handoutMasterId r:id="rId40"/>
  </p:handoutMasterIdLst>
  <p:sldIdLst>
    <p:sldId id="256" r:id="rId5"/>
    <p:sldId id="299" r:id="rId6"/>
    <p:sldId id="288" r:id="rId7"/>
    <p:sldId id="300" r:id="rId8"/>
    <p:sldId id="311" r:id="rId9"/>
    <p:sldId id="312" r:id="rId10"/>
    <p:sldId id="313" r:id="rId11"/>
    <p:sldId id="314" r:id="rId12"/>
    <p:sldId id="333" r:id="rId13"/>
    <p:sldId id="316" r:id="rId14"/>
    <p:sldId id="317" r:id="rId15"/>
    <p:sldId id="310" r:id="rId16"/>
    <p:sldId id="301" r:id="rId17"/>
    <p:sldId id="307" r:id="rId18"/>
    <p:sldId id="308" r:id="rId19"/>
    <p:sldId id="309" r:id="rId20"/>
    <p:sldId id="318" r:id="rId21"/>
    <p:sldId id="321" r:id="rId22"/>
    <p:sldId id="322" r:id="rId23"/>
    <p:sldId id="323" r:id="rId24"/>
    <p:sldId id="324" r:id="rId25"/>
    <p:sldId id="325" r:id="rId26"/>
    <p:sldId id="326" r:id="rId27"/>
    <p:sldId id="327" r:id="rId28"/>
    <p:sldId id="328" r:id="rId29"/>
    <p:sldId id="332" r:id="rId30"/>
    <p:sldId id="302" r:id="rId31"/>
    <p:sldId id="330" r:id="rId32"/>
    <p:sldId id="331" r:id="rId33"/>
    <p:sldId id="329" r:id="rId34"/>
    <p:sldId id="320" r:id="rId35"/>
    <p:sldId id="319" r:id="rId36"/>
    <p:sldId id="303" r:id="rId37"/>
    <p:sldId id="294" r:id="rId38"/>
  </p:sldIdLst>
  <p:sldSz cx="9144000" cy="6858000" type="screen4x3"/>
  <p:notesSz cx="6858000" cy="9296400"/>
  <p:embeddedFontLst>
    <p:embeddedFont>
      <p:font typeface="Verdana" panose="020B0604030504040204" pitchFamily="34" charset="0"/>
      <p:regular r:id="rId41"/>
      <p:bold r:id="rId42"/>
      <p:italic r:id="rId43"/>
      <p:boldItalic r:id="rId44"/>
    </p:embeddedFont>
    <p:embeddedFont>
      <p:font typeface="Verdana Pro" panose="020B0604020202020204" charset="0"/>
      <p:regular r:id="rId45"/>
      <p:bold r:id="rId46"/>
      <p:italic r:id="rId47"/>
      <p:boldItalic r:id="rId48"/>
    </p:embeddedFont>
  </p:embeddedFontLst>
  <p:custDataLst>
    <p:tags r:id="rId49"/>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176533"/>
    <a:srgbClr val="42322A"/>
    <a:srgbClr val="FFFFFF"/>
    <a:srgbClr val="663300"/>
    <a:srgbClr val="C0C0C0"/>
    <a:srgbClr val="EEECE1"/>
    <a:srgbClr val="005660"/>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BDD5D-D777-4B6E-9373-EFB14E939E79}" v="193" dt="2025-04-15T20:01:04.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on, Megan - FS, UT" userId="08435311-64d8-442b-8959-b0670f77adda" providerId="ADAL" clId="{36FBDD5D-D777-4B6E-9373-EFB14E939E79}"/>
    <pc:docChg chg="undo custSel addSld modSld">
      <pc:chgData name="Tallon, Megan - FS, UT" userId="08435311-64d8-442b-8959-b0670f77adda" providerId="ADAL" clId="{36FBDD5D-D777-4B6E-9373-EFB14E939E79}" dt="2025-04-15T20:01:04.996" v="193" actId="20577"/>
      <pc:docMkLst>
        <pc:docMk/>
      </pc:docMkLst>
      <pc:sldChg chg="modSp mod">
        <pc:chgData name="Tallon, Megan - FS, UT" userId="08435311-64d8-442b-8959-b0670f77adda" providerId="ADAL" clId="{36FBDD5D-D777-4B6E-9373-EFB14E939E79}" dt="2025-04-15T19:43:40.418" v="42" actId="403"/>
        <pc:sldMkLst>
          <pc:docMk/>
          <pc:sldMk cId="515767569" sldId="300"/>
        </pc:sldMkLst>
        <pc:spChg chg="mod">
          <ac:chgData name="Tallon, Megan - FS, UT" userId="08435311-64d8-442b-8959-b0670f77adda" providerId="ADAL" clId="{36FBDD5D-D777-4B6E-9373-EFB14E939E79}" dt="2025-04-15T19:43:40.418" v="42" actId="403"/>
          <ac:spMkLst>
            <pc:docMk/>
            <pc:sldMk cId="515767569" sldId="300"/>
            <ac:spMk id="2" creationId="{C20A4F77-15FB-D2CA-C185-BAFF318F20F2}"/>
          </ac:spMkLst>
        </pc:spChg>
      </pc:sldChg>
      <pc:sldChg chg="modSp mod">
        <pc:chgData name="Tallon, Megan - FS, UT" userId="08435311-64d8-442b-8959-b0670f77adda" providerId="ADAL" clId="{36FBDD5D-D777-4B6E-9373-EFB14E939E79}" dt="2025-04-15T19:44:29.070" v="47" actId="404"/>
        <pc:sldMkLst>
          <pc:docMk/>
          <pc:sldMk cId="136820335" sldId="311"/>
        </pc:sldMkLst>
        <pc:spChg chg="mod">
          <ac:chgData name="Tallon, Megan - FS, UT" userId="08435311-64d8-442b-8959-b0670f77adda" providerId="ADAL" clId="{36FBDD5D-D777-4B6E-9373-EFB14E939E79}" dt="2025-04-15T19:44:29.070" v="47" actId="404"/>
          <ac:spMkLst>
            <pc:docMk/>
            <pc:sldMk cId="136820335" sldId="311"/>
            <ac:spMk id="2" creationId="{87D8651F-F1F9-7893-332B-97B15CFCFC77}"/>
          </ac:spMkLst>
        </pc:spChg>
      </pc:sldChg>
      <pc:sldChg chg="modSp mod">
        <pc:chgData name="Tallon, Megan - FS, UT" userId="08435311-64d8-442b-8959-b0670f77adda" providerId="ADAL" clId="{36FBDD5D-D777-4B6E-9373-EFB14E939E79}" dt="2025-04-15T19:44:47.006" v="51" actId="403"/>
        <pc:sldMkLst>
          <pc:docMk/>
          <pc:sldMk cId="992005480" sldId="312"/>
        </pc:sldMkLst>
        <pc:spChg chg="mod">
          <ac:chgData name="Tallon, Megan - FS, UT" userId="08435311-64d8-442b-8959-b0670f77adda" providerId="ADAL" clId="{36FBDD5D-D777-4B6E-9373-EFB14E939E79}" dt="2025-04-15T19:44:47.006" v="51" actId="403"/>
          <ac:spMkLst>
            <pc:docMk/>
            <pc:sldMk cId="992005480" sldId="312"/>
            <ac:spMk id="2" creationId="{D960E62F-0CAD-D778-4049-B88E2CF7C7AC}"/>
          </ac:spMkLst>
        </pc:spChg>
      </pc:sldChg>
      <pc:sldChg chg="modSp mod">
        <pc:chgData name="Tallon, Megan - FS, UT" userId="08435311-64d8-442b-8959-b0670f77adda" providerId="ADAL" clId="{36FBDD5D-D777-4B6E-9373-EFB14E939E79}" dt="2025-04-15T19:45:46.155" v="60" actId="11"/>
        <pc:sldMkLst>
          <pc:docMk/>
          <pc:sldMk cId="4061153169" sldId="313"/>
        </pc:sldMkLst>
        <pc:spChg chg="mod">
          <ac:chgData name="Tallon, Megan - FS, UT" userId="08435311-64d8-442b-8959-b0670f77adda" providerId="ADAL" clId="{36FBDD5D-D777-4B6E-9373-EFB14E939E79}" dt="2025-04-15T19:45:46.155" v="60" actId="11"/>
          <ac:spMkLst>
            <pc:docMk/>
            <pc:sldMk cId="4061153169" sldId="313"/>
            <ac:spMk id="2" creationId="{563C6F0F-530B-DD00-8799-DED60A1A4B0B}"/>
          </ac:spMkLst>
        </pc:spChg>
      </pc:sldChg>
      <pc:sldChg chg="modSp mod">
        <pc:chgData name="Tallon, Megan - FS, UT" userId="08435311-64d8-442b-8959-b0670f77adda" providerId="ADAL" clId="{36FBDD5D-D777-4B6E-9373-EFB14E939E79}" dt="2025-04-15T19:47:29.073" v="94" actId="20577"/>
        <pc:sldMkLst>
          <pc:docMk/>
          <pc:sldMk cId="76006922" sldId="314"/>
        </pc:sldMkLst>
        <pc:spChg chg="mod">
          <ac:chgData name="Tallon, Megan - FS, UT" userId="08435311-64d8-442b-8959-b0670f77adda" providerId="ADAL" clId="{36FBDD5D-D777-4B6E-9373-EFB14E939E79}" dt="2025-04-15T19:47:29.073" v="94" actId="20577"/>
          <ac:spMkLst>
            <pc:docMk/>
            <pc:sldMk cId="76006922" sldId="314"/>
            <ac:spMk id="2" creationId="{DF9D04C6-C62F-0712-91C0-B3ADF8870652}"/>
          </ac:spMkLst>
        </pc:spChg>
      </pc:sldChg>
      <pc:sldChg chg="modSp mod">
        <pc:chgData name="Tallon, Megan - FS, UT" userId="08435311-64d8-442b-8959-b0670f77adda" providerId="ADAL" clId="{36FBDD5D-D777-4B6E-9373-EFB14E939E79}" dt="2025-04-15T19:48:37.135" v="114" actId="20577"/>
        <pc:sldMkLst>
          <pc:docMk/>
          <pc:sldMk cId="3415271580" sldId="316"/>
        </pc:sldMkLst>
        <pc:spChg chg="mod">
          <ac:chgData name="Tallon, Megan - FS, UT" userId="08435311-64d8-442b-8959-b0670f77adda" providerId="ADAL" clId="{36FBDD5D-D777-4B6E-9373-EFB14E939E79}" dt="2025-04-15T19:48:37.135" v="114" actId="20577"/>
          <ac:spMkLst>
            <pc:docMk/>
            <pc:sldMk cId="3415271580" sldId="316"/>
            <ac:spMk id="2" creationId="{7608858D-04EC-E7BB-84E0-75C00EB5E536}"/>
          </ac:spMkLst>
        </pc:spChg>
      </pc:sldChg>
      <pc:sldChg chg="modSp mod">
        <pc:chgData name="Tallon, Megan - FS, UT" userId="08435311-64d8-442b-8959-b0670f77adda" providerId="ADAL" clId="{36FBDD5D-D777-4B6E-9373-EFB14E939E79}" dt="2025-04-15T20:01:04.996" v="193" actId="20577"/>
        <pc:sldMkLst>
          <pc:docMk/>
          <pc:sldMk cId="3512223628" sldId="317"/>
        </pc:sldMkLst>
        <pc:spChg chg="mod">
          <ac:chgData name="Tallon, Megan - FS, UT" userId="08435311-64d8-442b-8959-b0670f77adda" providerId="ADAL" clId="{36FBDD5D-D777-4B6E-9373-EFB14E939E79}" dt="2025-04-15T20:01:04.996" v="193" actId="20577"/>
          <ac:spMkLst>
            <pc:docMk/>
            <pc:sldMk cId="3512223628" sldId="317"/>
            <ac:spMk id="2" creationId="{8D6A87A9-1209-4C0D-EBEA-7A8B32989BE7}"/>
          </ac:spMkLst>
        </pc:spChg>
      </pc:sldChg>
      <pc:sldChg chg="modSp new mod">
        <pc:chgData name="Tallon, Megan - FS, UT" userId="08435311-64d8-442b-8959-b0670f77adda" providerId="ADAL" clId="{36FBDD5D-D777-4B6E-9373-EFB14E939E79}" dt="2025-04-15T19:58:52.239" v="185" actId="20577"/>
        <pc:sldMkLst>
          <pc:docMk/>
          <pc:sldMk cId="652964259" sldId="333"/>
        </pc:sldMkLst>
        <pc:spChg chg="mod">
          <ac:chgData name="Tallon, Megan - FS, UT" userId="08435311-64d8-442b-8959-b0670f77adda" providerId="ADAL" clId="{36FBDD5D-D777-4B6E-9373-EFB14E939E79}" dt="2025-04-15T19:58:52.239" v="185" actId="20577"/>
          <ac:spMkLst>
            <pc:docMk/>
            <pc:sldMk cId="652964259" sldId="333"/>
            <ac:spMk id="2" creationId="{62E3A2E0-B0F7-4D6F-9E3F-25C4EFE6C534}"/>
          </ac:spMkLst>
        </pc:spChg>
        <pc:spChg chg="mod">
          <ac:chgData name="Tallon, Megan - FS, UT" userId="08435311-64d8-442b-8959-b0670f77adda" providerId="ADAL" clId="{36FBDD5D-D777-4B6E-9373-EFB14E939E79}" dt="2025-04-15T19:49:42.078" v="118" actId="404"/>
          <ac:spMkLst>
            <pc:docMk/>
            <pc:sldMk cId="652964259" sldId="333"/>
            <ac:spMk id="3" creationId="{354A6538-B406-15B2-60A0-38BB2494EA4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424477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endParaRPr lang="en-US" sz="1200" kern="120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250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3CF3E047-8B01-4D0A-8D9A-8D93D4534B9F}" type="slidenum">
              <a:rPr lang="en-US" smtClean="0"/>
              <a:t>34</a:t>
            </a:fld>
            <a:endParaRPr lang="en-US"/>
          </a:p>
        </p:txBody>
      </p:sp>
    </p:spTree>
    <p:extLst>
      <p:ext uri="{BB962C8B-B14F-4D97-AF65-F5344CB8AC3E}">
        <p14:creationId xmlns:p14="http://schemas.microsoft.com/office/powerpoint/2010/main" val="313261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3E047-8B01-4D0A-8D9A-8D93D4534B9F}" type="slidenum">
              <a:rPr lang="en-US" smtClean="0"/>
              <a:t>2</a:t>
            </a:fld>
            <a:endParaRPr lang="en-US"/>
          </a:p>
        </p:txBody>
      </p:sp>
    </p:spTree>
    <p:extLst>
      <p:ext uri="{BB962C8B-B14F-4D97-AF65-F5344CB8AC3E}">
        <p14:creationId xmlns:p14="http://schemas.microsoft.com/office/powerpoint/2010/main" val="307668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342900" marR="0" lvl="0" indent="-342900">
              <a:lnSpc>
                <a:spcPct val="107000"/>
              </a:lnSpc>
              <a:spcBef>
                <a:spcPts val="600"/>
              </a:spcBef>
              <a:spcAft>
                <a:spcPts val="600"/>
              </a:spcAft>
              <a:buSzPts val="1200"/>
              <a:buFont typeface="Wingdings" panose="05000000000000000000" pitchFamily="2" charset="2"/>
              <a:buChar char=""/>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CF3E047-8B01-4D0A-8D9A-8D93D4534B9F}" type="slidenum">
              <a:rPr lang="en-US" smtClean="0"/>
              <a:t>3</a:t>
            </a:fld>
            <a:endParaRPr lang="en-US"/>
          </a:p>
        </p:txBody>
      </p:sp>
    </p:spTree>
    <p:extLst>
      <p:ext uri="{BB962C8B-B14F-4D97-AF65-F5344CB8AC3E}">
        <p14:creationId xmlns:p14="http://schemas.microsoft.com/office/powerpoint/2010/main" val="339317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3E047-8B01-4D0A-8D9A-8D93D4534B9F}" type="slidenum">
              <a:rPr lang="en-US" smtClean="0"/>
              <a:t>5</a:t>
            </a:fld>
            <a:endParaRPr lang="en-US"/>
          </a:p>
        </p:txBody>
      </p:sp>
    </p:spTree>
    <p:extLst>
      <p:ext uri="{BB962C8B-B14F-4D97-AF65-F5344CB8AC3E}">
        <p14:creationId xmlns:p14="http://schemas.microsoft.com/office/powerpoint/2010/main" val="287379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700BF-6268-F96F-EAC5-D6D1E965F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A1093-4569-E46A-52E4-D2A5D83705CC}"/>
              </a:ext>
            </a:extLst>
          </p:cNvPr>
          <p:cNvSpPr>
            <a:spLocks noGrp="1" noRot="1" noChangeAspect="1"/>
          </p:cNvSpPr>
          <p:nvPr>
            <p:ph type="sldImg"/>
          </p:nvPr>
        </p:nvSpPr>
        <p:spPr>
          <a:xfrm>
            <a:off x="304800" y="669925"/>
            <a:ext cx="2476500" cy="1857375"/>
          </a:xfrm>
        </p:spPr>
      </p:sp>
      <p:sp>
        <p:nvSpPr>
          <p:cNvPr id="3" name="Notes Placeholder 2">
            <a:extLst>
              <a:ext uri="{FF2B5EF4-FFF2-40B4-BE49-F238E27FC236}">
                <a16:creationId xmlns:a16="http://schemas.microsoft.com/office/drawing/2014/main" id="{C195BEBE-70EB-ADBD-D0DD-98E08F0723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50943B-E715-18AB-1CCF-B5587689C841}"/>
              </a:ext>
            </a:extLst>
          </p:cNvPr>
          <p:cNvSpPr>
            <a:spLocks noGrp="1"/>
          </p:cNvSpPr>
          <p:nvPr>
            <p:ph type="sldNum" sz="quarter" idx="5"/>
          </p:nvPr>
        </p:nvSpPr>
        <p:spPr/>
        <p:txBody>
          <a:bodyPr/>
          <a:lstStyle/>
          <a:p>
            <a:fld id="{3CF3E047-8B01-4D0A-8D9A-8D93D4534B9F}" type="slidenum">
              <a:rPr lang="en-US" smtClean="0"/>
              <a:t>6</a:t>
            </a:fld>
            <a:endParaRPr lang="en-US"/>
          </a:p>
        </p:txBody>
      </p:sp>
    </p:spTree>
    <p:extLst>
      <p:ext uri="{BB962C8B-B14F-4D97-AF65-F5344CB8AC3E}">
        <p14:creationId xmlns:p14="http://schemas.microsoft.com/office/powerpoint/2010/main" val="253437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9FEE2-5877-CF0C-30D8-10DA7C9F8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F9F8C-21EC-48AC-3444-252FE25A9A53}"/>
              </a:ext>
            </a:extLst>
          </p:cNvPr>
          <p:cNvSpPr>
            <a:spLocks noGrp="1" noRot="1" noChangeAspect="1"/>
          </p:cNvSpPr>
          <p:nvPr>
            <p:ph type="sldImg"/>
          </p:nvPr>
        </p:nvSpPr>
        <p:spPr>
          <a:xfrm>
            <a:off x="304800" y="669925"/>
            <a:ext cx="2476500" cy="1857375"/>
          </a:xfrm>
        </p:spPr>
      </p:sp>
      <p:sp>
        <p:nvSpPr>
          <p:cNvPr id="3" name="Notes Placeholder 2">
            <a:extLst>
              <a:ext uri="{FF2B5EF4-FFF2-40B4-BE49-F238E27FC236}">
                <a16:creationId xmlns:a16="http://schemas.microsoft.com/office/drawing/2014/main" id="{0AEB8DCC-8A62-71A3-4479-0F7A697C3E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7CCB95-2CBD-B435-9EEB-A30FE3BA7889}"/>
              </a:ext>
            </a:extLst>
          </p:cNvPr>
          <p:cNvSpPr>
            <a:spLocks noGrp="1"/>
          </p:cNvSpPr>
          <p:nvPr>
            <p:ph type="sldNum" sz="quarter" idx="5"/>
          </p:nvPr>
        </p:nvSpPr>
        <p:spPr/>
        <p:txBody>
          <a:bodyPr/>
          <a:lstStyle/>
          <a:p>
            <a:fld id="{3CF3E047-8B01-4D0A-8D9A-8D93D4534B9F}" type="slidenum">
              <a:rPr lang="en-US" smtClean="0"/>
              <a:t>7</a:t>
            </a:fld>
            <a:endParaRPr lang="en-US"/>
          </a:p>
        </p:txBody>
      </p:sp>
    </p:spTree>
    <p:extLst>
      <p:ext uri="{BB962C8B-B14F-4D97-AF65-F5344CB8AC3E}">
        <p14:creationId xmlns:p14="http://schemas.microsoft.com/office/powerpoint/2010/main" val="12066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2D2C3-2E20-DAD4-1062-D31444A62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19620-9203-A92E-FED1-38F4C581BCEE}"/>
              </a:ext>
            </a:extLst>
          </p:cNvPr>
          <p:cNvSpPr>
            <a:spLocks noGrp="1" noRot="1" noChangeAspect="1"/>
          </p:cNvSpPr>
          <p:nvPr>
            <p:ph type="sldImg"/>
          </p:nvPr>
        </p:nvSpPr>
        <p:spPr>
          <a:xfrm>
            <a:off x="304800" y="669925"/>
            <a:ext cx="2476500" cy="1857375"/>
          </a:xfrm>
        </p:spPr>
      </p:sp>
      <p:sp>
        <p:nvSpPr>
          <p:cNvPr id="3" name="Notes Placeholder 2">
            <a:extLst>
              <a:ext uri="{FF2B5EF4-FFF2-40B4-BE49-F238E27FC236}">
                <a16:creationId xmlns:a16="http://schemas.microsoft.com/office/drawing/2014/main" id="{984BD399-0632-56D7-07BD-0DFF0BF986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0C438B-71AD-B9B6-34BE-1341501DFE51}"/>
              </a:ext>
            </a:extLst>
          </p:cNvPr>
          <p:cNvSpPr>
            <a:spLocks noGrp="1"/>
          </p:cNvSpPr>
          <p:nvPr>
            <p:ph type="sldNum" sz="quarter" idx="5"/>
          </p:nvPr>
        </p:nvSpPr>
        <p:spPr/>
        <p:txBody>
          <a:bodyPr/>
          <a:lstStyle/>
          <a:p>
            <a:fld id="{3CF3E047-8B01-4D0A-8D9A-8D93D4534B9F}" type="slidenum">
              <a:rPr lang="en-US" smtClean="0"/>
              <a:t>8</a:t>
            </a:fld>
            <a:endParaRPr lang="en-US"/>
          </a:p>
        </p:txBody>
      </p:sp>
    </p:spTree>
    <p:extLst>
      <p:ext uri="{BB962C8B-B14F-4D97-AF65-F5344CB8AC3E}">
        <p14:creationId xmlns:p14="http://schemas.microsoft.com/office/powerpoint/2010/main" val="636291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07526-CA51-4320-C450-10D4BA2B6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C334E-04A1-471B-7960-04A72D658AAF}"/>
              </a:ext>
            </a:extLst>
          </p:cNvPr>
          <p:cNvSpPr>
            <a:spLocks noGrp="1" noRot="1" noChangeAspect="1"/>
          </p:cNvSpPr>
          <p:nvPr>
            <p:ph type="sldImg"/>
          </p:nvPr>
        </p:nvSpPr>
        <p:spPr>
          <a:xfrm>
            <a:off x="304800" y="669925"/>
            <a:ext cx="2476500" cy="1857375"/>
          </a:xfrm>
        </p:spPr>
      </p:sp>
      <p:sp>
        <p:nvSpPr>
          <p:cNvPr id="3" name="Notes Placeholder 2">
            <a:extLst>
              <a:ext uri="{FF2B5EF4-FFF2-40B4-BE49-F238E27FC236}">
                <a16:creationId xmlns:a16="http://schemas.microsoft.com/office/drawing/2014/main" id="{25CDE2FD-C6B2-06AC-9F4C-98BEF537B2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FF5120-ED02-15BA-C50D-8521958BB19F}"/>
              </a:ext>
            </a:extLst>
          </p:cNvPr>
          <p:cNvSpPr>
            <a:spLocks noGrp="1"/>
          </p:cNvSpPr>
          <p:nvPr>
            <p:ph type="sldNum" sz="quarter" idx="5"/>
          </p:nvPr>
        </p:nvSpPr>
        <p:spPr/>
        <p:txBody>
          <a:bodyPr/>
          <a:lstStyle/>
          <a:p>
            <a:fld id="{3CF3E047-8B01-4D0A-8D9A-8D93D4534B9F}" type="slidenum">
              <a:rPr lang="en-US" smtClean="0"/>
              <a:t>10</a:t>
            </a:fld>
            <a:endParaRPr lang="en-US"/>
          </a:p>
        </p:txBody>
      </p:sp>
    </p:spTree>
    <p:extLst>
      <p:ext uri="{BB962C8B-B14F-4D97-AF65-F5344CB8AC3E}">
        <p14:creationId xmlns:p14="http://schemas.microsoft.com/office/powerpoint/2010/main" val="354998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DCFB4-409F-6787-5366-CDC3655C2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6B370-327D-544E-F8B7-C80590522100}"/>
              </a:ext>
            </a:extLst>
          </p:cNvPr>
          <p:cNvSpPr>
            <a:spLocks noGrp="1" noRot="1" noChangeAspect="1"/>
          </p:cNvSpPr>
          <p:nvPr>
            <p:ph type="sldImg"/>
          </p:nvPr>
        </p:nvSpPr>
        <p:spPr>
          <a:xfrm>
            <a:off x="304800" y="669925"/>
            <a:ext cx="2476500" cy="1857375"/>
          </a:xfrm>
        </p:spPr>
      </p:sp>
      <p:sp>
        <p:nvSpPr>
          <p:cNvPr id="3" name="Notes Placeholder 2">
            <a:extLst>
              <a:ext uri="{FF2B5EF4-FFF2-40B4-BE49-F238E27FC236}">
                <a16:creationId xmlns:a16="http://schemas.microsoft.com/office/drawing/2014/main" id="{E9039F24-8443-48B8-B340-042B8ACCF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CEFC3A-540D-310E-614C-C30011A3B62F}"/>
              </a:ext>
            </a:extLst>
          </p:cNvPr>
          <p:cNvSpPr>
            <a:spLocks noGrp="1"/>
          </p:cNvSpPr>
          <p:nvPr>
            <p:ph type="sldNum" sz="quarter" idx="5"/>
          </p:nvPr>
        </p:nvSpPr>
        <p:spPr/>
        <p:txBody>
          <a:bodyPr/>
          <a:lstStyle/>
          <a:p>
            <a:fld id="{3CF3E047-8B01-4D0A-8D9A-8D93D4534B9F}" type="slidenum">
              <a:rPr lang="en-US" smtClean="0"/>
              <a:t>11</a:t>
            </a:fld>
            <a:endParaRPr lang="en-US"/>
          </a:p>
        </p:txBody>
      </p:sp>
    </p:spTree>
    <p:extLst>
      <p:ext uri="{BB962C8B-B14F-4D97-AF65-F5344CB8AC3E}">
        <p14:creationId xmlns:p14="http://schemas.microsoft.com/office/powerpoint/2010/main" val="3514827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639"/>
          <a:stretch/>
        </p:blipFill>
        <p:spPr>
          <a:xfrm>
            <a:off x="0" y="-408470"/>
            <a:ext cx="9144000" cy="7001351"/>
          </a:xfrm>
          <a:prstGeom prst="rect">
            <a:avLst/>
          </a:prstGeom>
          <a:blipFill>
            <a:blip r:embed="rId2"/>
            <a:stretch>
              <a:fillRect/>
            </a:stretch>
          </a:blipFill>
        </p:spPr>
      </p:pic>
      <p:sp>
        <p:nvSpPr>
          <p:cNvPr id="5" name="Rectangle 4"/>
          <p:cNvSpPr/>
          <p:nvPr userDrawn="1"/>
        </p:nvSpPr>
        <p:spPr>
          <a:xfrm>
            <a:off x="0" y="4495800"/>
            <a:ext cx="9144000"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905000" y="4495800"/>
            <a:ext cx="7086600" cy="1752600"/>
          </a:xfrm>
        </p:spPr>
        <p:txBody>
          <a:bodyPr>
            <a:noAutofit/>
          </a:bodyPr>
          <a:lstStyle>
            <a:lvl1pPr algn="l">
              <a:defRPr sz="4000" baseline="0">
                <a:solidFill>
                  <a:schemeClr val="bg1"/>
                </a:solidFill>
              </a:defRPr>
            </a:lvl1pPr>
          </a:lstStyle>
          <a:p>
            <a:pPr fontAlgn="auto">
              <a:spcAft>
                <a:spcPts val="0"/>
              </a:spcAft>
            </a:pPr>
            <a:r>
              <a:rPr lang="en-US"/>
              <a:t>Course Name Unit # –</a:t>
            </a:r>
            <a:br>
              <a:rPr lang="en-US"/>
            </a:br>
            <a:r>
              <a:rPr lang="en-US"/>
              <a:t>Unit Name</a:t>
            </a:r>
            <a:endParaRPr lang="en-US" altLang="en-US" sz="4000">
              <a:solidFill>
                <a:schemeClr val="bg1"/>
              </a:solidFill>
            </a:endParaRPr>
          </a:p>
        </p:txBody>
      </p:sp>
      <p:pic>
        <p:nvPicPr>
          <p:cNvPr id="6" name="Picture 5" descr="NWCG Logo">
            <a:extLst>
              <a:ext uri="{FF2B5EF4-FFF2-40B4-BE49-F238E27FC236}">
                <a16:creationId xmlns:a16="http://schemas.microsoft.com/office/drawing/2014/main" id="{87E4CE6E-5511-4A14-BE1C-5157149468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456" y="4681325"/>
            <a:ext cx="1740610" cy="1371600"/>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07">
    <p:spTree>
      <p:nvGrpSpPr>
        <p:cNvPr id="1" name=""/>
        <p:cNvGrpSpPr/>
        <p:nvPr/>
      </p:nvGrpSpPr>
      <p:grpSpPr>
        <a:xfrm>
          <a:off x="0" y="0"/>
          <a:ext cx="0" cy="0"/>
          <a:chOff x="0" y="0"/>
          <a:chExt cx="0" cy="0"/>
        </a:xfrm>
      </p:grpSpPr>
      <p:sp>
        <p:nvSpPr>
          <p:cNvPr id="8" name="Content Placeholder 8"/>
          <p:cNvSpPr>
            <a:spLocks noGrp="1"/>
          </p:cNvSpPr>
          <p:nvPr>
            <p:ph sz="quarter" idx="12"/>
          </p:nvPr>
        </p:nvSpPr>
        <p:spPr>
          <a:xfrm>
            <a:off x="228600" y="990600"/>
            <a:ext cx="4343400" cy="55626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p:cNvSpPr>
            <a:spLocks noGrp="1"/>
          </p:cNvSpPr>
          <p:nvPr>
            <p:ph sz="quarter" idx="13"/>
          </p:nvPr>
        </p:nvSpPr>
        <p:spPr>
          <a:xfrm>
            <a:off x="4648200" y="990599"/>
            <a:ext cx="4343400" cy="55626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E06A4FF-36AD-18F5-B62F-54812916E195}"/>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nowledge Check">
    <p:bg>
      <p:bgPr>
        <a:solidFill>
          <a:schemeClr val="accent3"/>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0" y="914400"/>
            <a:ext cx="9144000" cy="762000"/>
          </a:xfrm>
          <a:solidFill>
            <a:schemeClr val="bg1"/>
          </a:solidFill>
        </p:spPr>
        <p:txBody>
          <a:bodyPr/>
          <a:lstStyle>
            <a:lvl1pPr marL="0" indent="0">
              <a:buNone/>
              <a:defRPr/>
            </a:lvl1pPr>
          </a:lstStyle>
          <a:p>
            <a:pPr lvl="0"/>
            <a:r>
              <a:rPr lang="en-US"/>
              <a:t>Question?</a:t>
            </a:r>
          </a:p>
        </p:txBody>
      </p:sp>
      <p:sp>
        <p:nvSpPr>
          <p:cNvPr id="7" name="Content Placeholder 5"/>
          <p:cNvSpPr>
            <a:spLocks noGrp="1"/>
          </p:cNvSpPr>
          <p:nvPr>
            <p:ph sz="quarter" idx="11" hasCustomPrompt="1"/>
          </p:nvPr>
        </p:nvSpPr>
        <p:spPr>
          <a:xfrm>
            <a:off x="0" y="1752600"/>
            <a:ext cx="4495800" cy="4800600"/>
          </a:xfrm>
          <a:solidFill>
            <a:schemeClr val="bg1"/>
          </a:solidFill>
        </p:spPr>
        <p:txBody>
          <a:bodyPr/>
          <a:lstStyle>
            <a:lvl1pPr marL="0" indent="0">
              <a:buNone/>
              <a:defRPr/>
            </a:lvl1pPr>
          </a:lstStyle>
          <a:p>
            <a:pPr lvl="0"/>
            <a:r>
              <a:rPr lang="en-US"/>
              <a:t>Answer:</a:t>
            </a:r>
          </a:p>
        </p:txBody>
      </p:sp>
      <p:sp>
        <p:nvSpPr>
          <p:cNvPr id="11" name="Content Placeholder 5"/>
          <p:cNvSpPr>
            <a:spLocks noGrp="1"/>
          </p:cNvSpPr>
          <p:nvPr>
            <p:ph sz="quarter" idx="12" hasCustomPrompt="1"/>
          </p:nvPr>
        </p:nvSpPr>
        <p:spPr>
          <a:xfrm>
            <a:off x="4648200" y="1752600"/>
            <a:ext cx="4495800" cy="4800600"/>
          </a:xfrm>
          <a:solidFill>
            <a:schemeClr val="bg1"/>
          </a:solidFill>
        </p:spPr>
        <p:txBody>
          <a:bodyPr/>
          <a:lstStyle>
            <a:lvl1pPr marL="0" indent="0">
              <a:buNone/>
              <a:defRPr/>
            </a:lvl1pPr>
          </a:lstStyle>
          <a:p>
            <a:pPr lvl="0"/>
            <a:r>
              <a:rPr lang="en-US"/>
              <a:t>Answer:</a:t>
            </a:r>
          </a:p>
        </p:txBody>
      </p:sp>
      <p:sp>
        <p:nvSpPr>
          <p:cNvPr id="2" name="Title 1">
            <a:extLst>
              <a:ext uri="{FF2B5EF4-FFF2-40B4-BE49-F238E27FC236}">
                <a16:creationId xmlns:a16="http://schemas.microsoft.com/office/drawing/2014/main" id="{69197554-9F6D-73E1-0F11-127670BE2C47}"/>
              </a:ext>
            </a:extLst>
          </p:cNvPr>
          <p:cNvSpPr>
            <a:spLocks noGrp="1"/>
          </p:cNvSpPr>
          <p:nvPr>
            <p:ph type="title" hasCustomPrompt="1"/>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Knowledge Check</a:t>
            </a:r>
          </a:p>
        </p:txBody>
      </p:sp>
    </p:spTree>
    <p:extLst>
      <p:ext uri="{BB962C8B-B14F-4D97-AF65-F5344CB8AC3E}">
        <p14:creationId xmlns:p14="http://schemas.microsoft.com/office/powerpoint/2010/main" val="2381073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1181100"/>
            <a:ext cx="8686800" cy="4495800"/>
          </a:xfrm>
        </p:spPr>
        <p:txBody>
          <a:bodyPr/>
          <a:lstStyle>
            <a:lvl1pPr>
              <a:defRPr>
                <a:solidFill>
                  <a:schemeClr val="tx1"/>
                </a:solidFill>
              </a:defRPr>
            </a:lvl1pPr>
            <a:lvl2pPr>
              <a:defRPr>
                <a:solidFill>
                  <a:schemeClr val="tx1"/>
                </a:solidFill>
              </a:defRPr>
            </a:lvl2pPr>
            <a:lvl3pPr>
              <a:tabLst>
                <a:tab pos="0" algn="l"/>
              </a:tabLst>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F0B005ED-D7A5-40AF-9E8B-274DA7C605A9}"/>
              </a:ext>
            </a:extLst>
          </p:cNvPr>
          <p:cNvSpPr>
            <a:spLocks noGrp="1"/>
          </p:cNvSpPr>
          <p:nvPr>
            <p:ph type="title" hasCustomPrompt="1"/>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Summary</a:t>
            </a:r>
          </a:p>
        </p:txBody>
      </p:sp>
    </p:spTree>
    <p:extLst>
      <p:ext uri="{BB962C8B-B14F-4D97-AF65-F5344CB8AC3E}">
        <p14:creationId xmlns:p14="http://schemas.microsoft.com/office/powerpoint/2010/main" val="38771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_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5" name="Content Placeholder 8"/>
          <p:cNvSpPr>
            <a:spLocks noGrp="1"/>
          </p:cNvSpPr>
          <p:nvPr>
            <p:ph sz="quarter" idx="12"/>
          </p:nvPr>
        </p:nvSpPr>
        <p:spPr>
          <a:xfrm>
            <a:off x="228600" y="990600"/>
            <a:ext cx="8686800" cy="5486400"/>
          </a:xfrm>
        </p:spPr>
        <p:txBody>
          <a:bodyPr/>
          <a:lstStyle>
            <a:lvl1pPr>
              <a:spcBef>
                <a:spcPts val="0"/>
              </a:spcBef>
              <a:spcAft>
                <a:spcPts val="1200"/>
              </a:spcAft>
              <a:defRPr sz="2400"/>
            </a:lvl1pPr>
            <a:lvl2pPr>
              <a:spcBef>
                <a:spcPts val="0"/>
              </a:spcBef>
              <a:spcAft>
                <a:spcPts val="1200"/>
              </a:spcAft>
              <a:defRPr/>
            </a:lvl2pPr>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57569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1181100"/>
            <a:ext cx="8686800" cy="4495800"/>
          </a:xfrm>
        </p:spPr>
        <p:txBody>
          <a:bodyPr/>
          <a:lstStyle>
            <a:lvl1pPr>
              <a:defRPr>
                <a:solidFill>
                  <a:schemeClr val="tx1"/>
                </a:solidFill>
              </a:defRPr>
            </a:lvl1pPr>
            <a:lvl2pPr>
              <a:defRPr>
                <a:solidFill>
                  <a:schemeClr val="tx1"/>
                </a:solidFill>
              </a:defRPr>
            </a:lvl2pPr>
            <a:lvl3pPr>
              <a:tabLst>
                <a:tab pos="0" algn="l"/>
              </a:tabLst>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F0B005ED-D7A5-40AF-9E8B-274DA7C605A9}"/>
              </a:ext>
            </a:extLst>
          </p:cNvPr>
          <p:cNvSpPr>
            <a:spLocks noGrp="1"/>
          </p:cNvSpPr>
          <p:nvPr>
            <p:ph type="title" hasCustomPrompt="1"/>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Objectives</a:t>
            </a:r>
          </a:p>
        </p:txBody>
      </p:sp>
    </p:spTree>
    <p:extLst>
      <p:ext uri="{BB962C8B-B14F-4D97-AF65-F5344CB8AC3E}">
        <p14:creationId xmlns:p14="http://schemas.microsoft.com/office/powerpoint/2010/main" val="54744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1066800"/>
            <a:ext cx="8686800" cy="5486400"/>
          </a:xfrm>
        </p:spPr>
        <p:txBody>
          <a:bodyPr/>
          <a:lstStyle>
            <a:lvl1pPr>
              <a:defRPr>
                <a:solidFill>
                  <a:schemeClr val="tx1"/>
                </a:solidFill>
              </a:defRPr>
            </a:lvl1pPr>
            <a:lvl2pPr>
              <a:defRPr>
                <a:solidFill>
                  <a:schemeClr val="tx1"/>
                </a:solidFill>
              </a:defRPr>
            </a:lvl2pPr>
            <a:lvl3pPr>
              <a:tabLst>
                <a:tab pos="0" algn="l"/>
              </a:tabLst>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506D4AF8-6B27-7929-B11F-764F2EAEF81E}"/>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49033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a:t>Image/Chart/Video</a:t>
            </a:r>
          </a:p>
        </p:txBody>
      </p:sp>
      <p:sp>
        <p:nvSpPr>
          <p:cNvPr id="5" name="Content Placeholder 8"/>
          <p:cNvSpPr>
            <a:spLocks noGrp="1"/>
          </p:cNvSpPr>
          <p:nvPr>
            <p:ph sz="quarter" idx="12"/>
          </p:nvPr>
        </p:nvSpPr>
        <p:spPr>
          <a:xfrm>
            <a:off x="228600" y="990600"/>
            <a:ext cx="8686800" cy="1524000"/>
          </a:xfrm>
        </p:spPr>
        <p:txBody>
          <a:bodyPr/>
          <a:lstStyle>
            <a:lvl3pPr>
              <a:tabLst>
                <a:tab pos="0" algn="l"/>
              </a:tabLst>
              <a:defRPr/>
            </a:lvl3pPr>
          </a:lstStyle>
          <a:p>
            <a:pPr lvl="0"/>
            <a:r>
              <a:rPr lang="en-US"/>
              <a:t>Edit Master text styles</a:t>
            </a:r>
          </a:p>
        </p:txBody>
      </p:sp>
      <p:sp>
        <p:nvSpPr>
          <p:cNvPr id="2" name="Title 1">
            <a:extLst>
              <a:ext uri="{FF2B5EF4-FFF2-40B4-BE49-F238E27FC236}">
                <a16:creationId xmlns:a16="http://schemas.microsoft.com/office/drawing/2014/main" id="{728AAC43-C22F-3FF5-3BA1-D12FC651FC67}"/>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64163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4572000" cy="4038600"/>
          </a:xfrm>
        </p:spPr>
        <p:txBody>
          <a:bodyPr/>
          <a:lstStyle>
            <a:lvl1pPr>
              <a:defRPr baseline="0"/>
            </a:lvl1pPr>
          </a:lstStyle>
          <a:p>
            <a:pPr lvl="0"/>
            <a:r>
              <a:rPr lang="en-US"/>
              <a:t>Image/Chart/Video</a:t>
            </a:r>
          </a:p>
        </p:txBody>
      </p:sp>
      <p:sp>
        <p:nvSpPr>
          <p:cNvPr id="5" name="Content Placeholder 8"/>
          <p:cNvSpPr>
            <a:spLocks noGrp="1"/>
          </p:cNvSpPr>
          <p:nvPr>
            <p:ph sz="quarter" idx="12"/>
          </p:nvPr>
        </p:nvSpPr>
        <p:spPr>
          <a:xfrm>
            <a:off x="228600" y="990600"/>
            <a:ext cx="8686800" cy="1524000"/>
          </a:xfrm>
        </p:spPr>
        <p:txBody>
          <a:bodyPr/>
          <a:lstStyle>
            <a:lvl3pPr>
              <a:tabLst>
                <a:tab pos="0" algn="l"/>
              </a:tabLst>
              <a:defRPr/>
            </a:lvl3pPr>
          </a:lstStyle>
          <a:p>
            <a:pPr lvl="0"/>
            <a:r>
              <a:rPr lang="en-US"/>
              <a:t>Edit Master text styles</a:t>
            </a:r>
          </a:p>
        </p:txBody>
      </p:sp>
      <p:sp>
        <p:nvSpPr>
          <p:cNvPr id="6" name="Content Placeholder 2"/>
          <p:cNvSpPr>
            <a:spLocks noGrp="1"/>
          </p:cNvSpPr>
          <p:nvPr>
            <p:ph sz="quarter" idx="14" hasCustomPrompt="1"/>
          </p:nvPr>
        </p:nvSpPr>
        <p:spPr>
          <a:xfrm>
            <a:off x="4572000" y="2590800"/>
            <a:ext cx="4572000" cy="4038600"/>
          </a:xfrm>
        </p:spPr>
        <p:txBody>
          <a:bodyPr/>
          <a:lstStyle>
            <a:lvl1pPr>
              <a:defRPr baseline="0"/>
            </a:lvl1pPr>
          </a:lstStyle>
          <a:p>
            <a:pPr lvl="0"/>
            <a:r>
              <a:rPr lang="en-US"/>
              <a:t>Image/Chart/Video</a:t>
            </a:r>
          </a:p>
        </p:txBody>
      </p:sp>
      <p:sp>
        <p:nvSpPr>
          <p:cNvPr id="2" name="Title 1">
            <a:extLst>
              <a:ext uri="{FF2B5EF4-FFF2-40B4-BE49-F238E27FC236}">
                <a16:creationId xmlns:a16="http://schemas.microsoft.com/office/drawing/2014/main" id="{AC561535-A8FB-1C5D-37EF-15756B98118C}"/>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00526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990599"/>
            <a:ext cx="5486400" cy="1676051"/>
          </a:xfrm>
        </p:spPr>
        <p:txBody>
          <a:bodyPr/>
          <a:lstStyle/>
          <a:p>
            <a:pPr lvl="0"/>
            <a:r>
              <a:rPr lang="en-US"/>
              <a:t>Edit Master text styles</a:t>
            </a:r>
          </a:p>
        </p:txBody>
      </p:sp>
      <p:sp>
        <p:nvSpPr>
          <p:cNvPr id="7" name="Content Placeholder 5"/>
          <p:cNvSpPr>
            <a:spLocks noGrp="1"/>
          </p:cNvSpPr>
          <p:nvPr>
            <p:ph sz="quarter" idx="13"/>
          </p:nvPr>
        </p:nvSpPr>
        <p:spPr>
          <a:xfrm>
            <a:off x="76200" y="2905905"/>
            <a:ext cx="5486400" cy="1676051"/>
          </a:xfrm>
        </p:spPr>
        <p:txBody>
          <a:bodyPr/>
          <a:lstStyle/>
          <a:p>
            <a:pPr lvl="0"/>
            <a:r>
              <a:rPr lang="en-US"/>
              <a:t>Edit Master text styles</a:t>
            </a:r>
          </a:p>
        </p:txBody>
      </p:sp>
      <p:sp>
        <p:nvSpPr>
          <p:cNvPr id="8" name="Content Placeholder 5"/>
          <p:cNvSpPr>
            <a:spLocks noGrp="1"/>
          </p:cNvSpPr>
          <p:nvPr>
            <p:ph sz="quarter" idx="14"/>
          </p:nvPr>
        </p:nvSpPr>
        <p:spPr>
          <a:xfrm>
            <a:off x="76200" y="4821210"/>
            <a:ext cx="5486400" cy="1676051"/>
          </a:xfrm>
        </p:spPr>
        <p:txBody>
          <a:bodyPr/>
          <a:lstStyle/>
          <a:p>
            <a:pPr lvl="0"/>
            <a:r>
              <a:rPr lang="en-US"/>
              <a:t>Edit Master text styles</a:t>
            </a:r>
          </a:p>
        </p:txBody>
      </p:sp>
      <p:sp>
        <p:nvSpPr>
          <p:cNvPr id="11" name="Picture Placeholder 10"/>
          <p:cNvSpPr>
            <a:spLocks noGrp="1"/>
          </p:cNvSpPr>
          <p:nvPr>
            <p:ph type="pic" sz="quarter" idx="15"/>
          </p:nvPr>
        </p:nvSpPr>
        <p:spPr>
          <a:xfrm>
            <a:off x="5791200" y="990948"/>
            <a:ext cx="3200400" cy="1676051"/>
          </a:xfrm>
        </p:spPr>
        <p:txBody>
          <a:bodyPr/>
          <a:lstStyle/>
          <a:p>
            <a:r>
              <a:rPr lang="en-US"/>
              <a:t>Click icon to add picture</a:t>
            </a:r>
          </a:p>
        </p:txBody>
      </p:sp>
      <p:sp>
        <p:nvSpPr>
          <p:cNvPr id="12" name="Picture Placeholder 10"/>
          <p:cNvSpPr>
            <a:spLocks noGrp="1"/>
          </p:cNvSpPr>
          <p:nvPr>
            <p:ph type="pic" sz="quarter" idx="16"/>
          </p:nvPr>
        </p:nvSpPr>
        <p:spPr>
          <a:xfrm>
            <a:off x="5791200" y="2906079"/>
            <a:ext cx="3200400" cy="1676051"/>
          </a:xfrm>
        </p:spPr>
        <p:txBody>
          <a:bodyPr/>
          <a:lstStyle/>
          <a:p>
            <a:r>
              <a:rPr lang="en-US"/>
              <a:t>Click icon to add picture</a:t>
            </a:r>
          </a:p>
        </p:txBody>
      </p:sp>
      <p:sp>
        <p:nvSpPr>
          <p:cNvPr id="13" name="Picture Placeholder 10"/>
          <p:cNvSpPr>
            <a:spLocks noGrp="1"/>
          </p:cNvSpPr>
          <p:nvPr>
            <p:ph type="pic" sz="quarter" idx="17"/>
          </p:nvPr>
        </p:nvSpPr>
        <p:spPr>
          <a:xfrm>
            <a:off x="5791200" y="4821210"/>
            <a:ext cx="3200400" cy="1676051"/>
          </a:xfrm>
        </p:spPr>
        <p:txBody>
          <a:bodyPr/>
          <a:lstStyle/>
          <a:p>
            <a:r>
              <a:rPr lang="en-US"/>
              <a:t>Click icon to add picture</a:t>
            </a:r>
          </a:p>
        </p:txBody>
      </p:sp>
      <p:sp>
        <p:nvSpPr>
          <p:cNvPr id="2" name="Title 1">
            <a:extLst>
              <a:ext uri="{FF2B5EF4-FFF2-40B4-BE49-F238E27FC236}">
                <a16:creationId xmlns:a16="http://schemas.microsoft.com/office/drawing/2014/main" id="{EF40387F-D40C-2AFB-4C48-8BDDC197B9C4}"/>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1798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990600"/>
            <a:ext cx="2926080" cy="5547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3"/>
          </p:nvPr>
        </p:nvSpPr>
        <p:spPr>
          <a:xfrm>
            <a:off x="3086100" y="990600"/>
            <a:ext cx="2926080" cy="5547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6096000" y="990600"/>
            <a:ext cx="2926080" cy="5547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8B4CD10-A1D2-40F5-6CD4-3827ABA75730}"/>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4516408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05">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5486400" y="990600"/>
            <a:ext cx="3505200" cy="556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p:cNvSpPr>
            <a:spLocks noGrp="1"/>
          </p:cNvSpPr>
          <p:nvPr>
            <p:ph sz="quarter" idx="12"/>
          </p:nvPr>
        </p:nvSpPr>
        <p:spPr>
          <a:xfrm>
            <a:off x="228600" y="990600"/>
            <a:ext cx="5257800" cy="55626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F49666-BBD1-0BF1-F1CE-0F3B76C99007}"/>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85175375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06">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1002414"/>
            <a:ext cx="3516312" cy="26096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4"/>
          </p:nvPr>
        </p:nvSpPr>
        <p:spPr>
          <a:xfrm>
            <a:off x="5486400" y="3941608"/>
            <a:ext cx="3516312" cy="26115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228600" y="1002414"/>
            <a:ext cx="5246688" cy="5550786"/>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9B1A9DC-5EAF-53BD-41B6-A739875ACC7E}"/>
              </a:ext>
            </a:extLst>
          </p:cNvPr>
          <p:cNvSpPr>
            <a:spLocks noGrp="1"/>
          </p:cNvSpPr>
          <p:nvPr>
            <p:ph type="title"/>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2147435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baseline="0">
                <a:solidFill>
                  <a:schemeClr val="tx1"/>
                </a:solidFill>
                <a:latin typeface="Calibri"/>
                <a:ea typeface="Calibri"/>
                <a:cs typeface="Calibri"/>
                <a:sym typeface="Calibri"/>
              </a:rPr>
              <a:t>Course Number Unit 5: IA Dispatch Environment &amp; WildCAD-E Intro</a:t>
            </a:r>
            <a:endParaRPr lang="en-US" sz="1200" b="1" i="0" u="none" strike="noStrike" kern="1200" cap="none">
              <a:solidFill>
                <a:schemeClr val="tx1"/>
              </a:solidFill>
              <a:latin typeface="Calibri"/>
              <a:ea typeface="Calibri"/>
              <a:cs typeface="Calibri"/>
              <a:sym typeface="Calibri"/>
            </a:endParaRP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70" r:id="rId10"/>
    <p:sldLayoutId id="2147483686" r:id="rId11"/>
    <p:sldLayoutId id="2147483687" r:id="rId12"/>
    <p:sldLayoutId id="2147483688" r:id="rId13"/>
  </p:sldLayoutIdLst>
  <p:hf hdr="0" dt="0"/>
  <p:txStyles>
    <p:titleStyle>
      <a:lvl1pPr algn="ctr" defTabSz="914400" rtl="0" eaLnBrk="1" latinLnBrk="0" hangingPunct="1">
        <a:spcBef>
          <a:spcPct val="0"/>
        </a:spcBef>
        <a:buNone/>
        <a:defRPr sz="3600" b="1" kern="1200">
          <a:solidFill>
            <a:schemeClr val="tx1"/>
          </a:solidFill>
          <a:latin typeface="Verdana" panose="020B0604030504040204" pitchFamily="34" charset="0"/>
          <a:ea typeface="Verdana" panose="020B0604030504040204" pitchFamily="34"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nwcg.gov/positions/initial-attack-dispatcher"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D-311 Unit 5: </a:t>
            </a:r>
            <a:br>
              <a:rPr lang="en-US"/>
            </a:br>
            <a:r>
              <a:rPr lang="en-US"/>
              <a:t>IA Environment &amp; WildCAD-E Intro</a:t>
            </a:r>
          </a:p>
        </p:txBody>
      </p:sp>
    </p:spTree>
    <p:custDataLst>
      <p:tags r:id="rId1"/>
    </p:custDataLst>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D1F53-B86B-7ED3-91A7-D7C9DE83380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08858D-04EC-E7BB-84E0-75C00EB5E536}"/>
              </a:ext>
            </a:extLst>
          </p:cNvPr>
          <p:cNvSpPr>
            <a:spLocks noGrp="1"/>
          </p:cNvSpPr>
          <p:nvPr>
            <p:ph sz="quarter" idx="12"/>
          </p:nvPr>
        </p:nvSpPr>
        <p:spPr>
          <a:xfrm>
            <a:off x="228600" y="1181100"/>
            <a:ext cx="8686800" cy="4495800"/>
          </a:xfrm>
        </p:spPr>
        <p:txBody>
          <a:bodyPr>
            <a:normAutofit/>
          </a:bodyPr>
          <a:lstStyle/>
          <a:p>
            <a:pPr marL="1371600" marR="0" lvl="3" indent="0">
              <a:spcBef>
                <a:spcPts val="600"/>
              </a:spcBef>
              <a:spcAft>
                <a:spcPts val="600"/>
              </a:spcAft>
              <a:buNone/>
            </a:pPr>
            <a:endParaRPr lang="en-US" sz="2000" u="sng"/>
          </a:p>
          <a:p>
            <a:pPr marL="1371600" marR="0" lvl="3" indent="0">
              <a:spcBef>
                <a:spcPts val="600"/>
              </a:spcBef>
              <a:spcAft>
                <a:spcPts val="600"/>
              </a:spcAft>
              <a:buNone/>
            </a:pPr>
            <a:r>
              <a:rPr lang="en-US" sz="2800" u="sng">
                <a:effectLst/>
              </a:rPr>
              <a:t>Organizational </a:t>
            </a:r>
            <a:r>
              <a:rPr lang="en-US" sz="2800" u="sng"/>
              <a:t>S</a:t>
            </a:r>
            <a:r>
              <a:rPr lang="en-US" sz="2800" u="sng">
                <a:effectLst/>
              </a:rPr>
              <a:t>tress</a:t>
            </a:r>
          </a:p>
          <a:p>
            <a:pPr marL="1371600" marR="0" lvl="3" indent="0">
              <a:spcBef>
                <a:spcPts val="600"/>
              </a:spcBef>
              <a:spcAft>
                <a:spcPts val="600"/>
              </a:spcAft>
              <a:buNone/>
            </a:pPr>
            <a:r>
              <a:rPr lang="en-US" sz="2000" b="0"/>
              <a:t>C</a:t>
            </a:r>
            <a:r>
              <a:rPr lang="en-US" sz="2000" b="0">
                <a:effectLst/>
              </a:rPr>
              <a:t>onflicts that are inherent to a dispatch system. </a:t>
            </a:r>
          </a:p>
          <a:p>
            <a:pPr marL="1371600" marR="0" lvl="3" indent="0">
              <a:spcBef>
                <a:spcPts val="600"/>
              </a:spcBef>
              <a:spcAft>
                <a:spcPts val="600"/>
              </a:spcAft>
              <a:buNone/>
            </a:pPr>
            <a:endParaRPr lang="en-US" sz="2000" b="0">
              <a:latin typeface="+mj-lt"/>
            </a:endParaRPr>
          </a:p>
          <a:p>
            <a:pPr marL="1371600" marR="0" lvl="3" indent="0">
              <a:spcBef>
                <a:spcPts val="600"/>
              </a:spcBef>
              <a:spcAft>
                <a:spcPts val="600"/>
              </a:spcAft>
              <a:buNone/>
            </a:pPr>
            <a:r>
              <a:rPr lang="en-US" sz="2800" b="0">
                <a:latin typeface="+mj-lt"/>
              </a:rPr>
              <a:t>What are some organizational stressors?</a:t>
            </a:r>
          </a:p>
          <a:p>
            <a:pPr marL="1828800" lvl="4" indent="0">
              <a:spcBef>
                <a:spcPts val="600"/>
              </a:spcBef>
              <a:spcAft>
                <a:spcPts val="600"/>
              </a:spcAft>
              <a:buNone/>
            </a:pPr>
            <a:endParaRPr lang="en-US" sz="2000" b="0">
              <a:effectLst/>
            </a:endParaRPr>
          </a:p>
        </p:txBody>
      </p:sp>
      <p:sp>
        <p:nvSpPr>
          <p:cNvPr id="4" name="Title 3">
            <a:extLst>
              <a:ext uri="{FF2B5EF4-FFF2-40B4-BE49-F238E27FC236}">
                <a16:creationId xmlns:a16="http://schemas.microsoft.com/office/drawing/2014/main" id="{89CEA707-BFDD-4B64-84B9-F78983F1E467}"/>
              </a:ext>
            </a:extLst>
          </p:cNvPr>
          <p:cNvSpPr>
            <a:spLocks noGrp="1"/>
          </p:cNvSpPr>
          <p:nvPr>
            <p:ph type="title"/>
          </p:nvPr>
        </p:nvSpPr>
        <p:spPr>
          <a:xfrm>
            <a:off x="0" y="0"/>
            <a:ext cx="9144000" cy="914400"/>
          </a:xfrm>
        </p:spPr>
        <p:txBody>
          <a:bodyPr anchor="ctr">
            <a:normAutofit/>
          </a:bodyPr>
          <a:lstStyle/>
          <a:p>
            <a:r>
              <a:rPr lang="en-US" sz="3300"/>
              <a:t>Stress in the Dispatch Environment</a:t>
            </a:r>
          </a:p>
        </p:txBody>
      </p:sp>
    </p:spTree>
    <p:custDataLst>
      <p:tags r:id="rId1"/>
    </p:custDataLst>
    <p:extLst>
      <p:ext uri="{BB962C8B-B14F-4D97-AF65-F5344CB8AC3E}">
        <p14:creationId xmlns:p14="http://schemas.microsoft.com/office/powerpoint/2010/main" val="341527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B157A-6D36-792A-902F-7647B8F99A6D}"/>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628B6AE-7915-3325-BC25-97CCB5076757}"/>
              </a:ext>
            </a:extLst>
          </p:cNvPr>
          <p:cNvSpPr>
            <a:spLocks noGrp="1"/>
          </p:cNvSpPr>
          <p:nvPr>
            <p:ph sz="quarter" idx="13"/>
          </p:nvPr>
        </p:nvSpPr>
        <p:spPr/>
        <p:txBody>
          <a:bodyPr>
            <a:normAutofit/>
          </a:bodyPr>
          <a:lstStyle/>
          <a:p>
            <a:pPr marL="1371600" marR="0" lvl="3" indent="0">
              <a:spcBef>
                <a:spcPts val="600"/>
              </a:spcBef>
              <a:spcAft>
                <a:spcPts val="600"/>
              </a:spcAft>
              <a:buNone/>
            </a:pPr>
            <a:r>
              <a:rPr lang="en-US" sz="2000" b="0">
                <a:effectLst/>
                <a:ea typeface="Calibri" panose="020F0502020204030204" pitchFamily="34" charset="0"/>
                <a:cs typeface="Times New Roman" panose="02020603050405020304" pitchFamily="18" charset="0"/>
              </a:rPr>
              <a:t>Focusing on the job</a:t>
            </a:r>
          </a:p>
          <a:p>
            <a:pPr marL="1371600" marR="0" lvl="3" indent="0">
              <a:spcBef>
                <a:spcPts val="600"/>
              </a:spcBef>
              <a:spcAft>
                <a:spcPts val="600"/>
              </a:spcAft>
              <a:buNone/>
            </a:pPr>
            <a:r>
              <a:rPr lang="en-US" sz="2000" b="0">
                <a:effectLst/>
                <a:ea typeface="Calibri" panose="020F0502020204030204" pitchFamily="34" charset="0"/>
                <a:cs typeface="Times New Roman" panose="02020603050405020304" pitchFamily="18" charset="0"/>
              </a:rPr>
              <a:t>Recognizing escalating situations </a:t>
            </a:r>
          </a:p>
          <a:p>
            <a:pPr marL="1371600" marR="0" lvl="3" indent="0">
              <a:spcBef>
                <a:spcPts val="600"/>
              </a:spcBef>
              <a:spcAft>
                <a:spcPts val="600"/>
              </a:spcAft>
              <a:buNone/>
            </a:pPr>
            <a:r>
              <a:rPr lang="en-US" sz="2000" b="0">
                <a:effectLst/>
                <a:ea typeface="Calibri" panose="020F0502020204030204" pitchFamily="34" charset="0"/>
                <a:cs typeface="Times New Roman" panose="02020603050405020304" pitchFamily="18" charset="0"/>
              </a:rPr>
              <a:t>Notifying your supervisor </a:t>
            </a:r>
          </a:p>
          <a:p>
            <a:pPr marL="1371600" marR="0" lvl="3" indent="0">
              <a:spcBef>
                <a:spcPts val="600"/>
              </a:spcBef>
              <a:spcAft>
                <a:spcPts val="600"/>
              </a:spcAft>
              <a:buNone/>
            </a:pPr>
            <a:r>
              <a:rPr lang="en-US" sz="2000" b="0">
                <a:effectLst/>
                <a:ea typeface="Calibri" panose="020F0502020204030204" pitchFamily="34" charset="0"/>
                <a:cs typeface="Times New Roman" panose="02020603050405020304" pitchFamily="18" charset="0"/>
              </a:rPr>
              <a:t>Prioritizing tasks </a:t>
            </a:r>
          </a:p>
          <a:p>
            <a:pPr marL="1371600" marR="0" lvl="3" indent="0">
              <a:spcBef>
                <a:spcPts val="600"/>
              </a:spcBef>
              <a:spcAft>
                <a:spcPts val="600"/>
              </a:spcAft>
              <a:buNone/>
            </a:pPr>
            <a:r>
              <a:rPr lang="en-US" sz="2000" b="0">
                <a:effectLst/>
                <a:ea typeface="Calibri" panose="020F0502020204030204" pitchFamily="34" charset="0"/>
                <a:cs typeface="Times New Roman" panose="02020603050405020304" pitchFamily="18" charset="0"/>
              </a:rPr>
              <a:t>Delegating tasks </a:t>
            </a:r>
          </a:p>
        </p:txBody>
      </p:sp>
      <p:sp>
        <p:nvSpPr>
          <p:cNvPr id="2" name="Text Placeholder 1">
            <a:extLst>
              <a:ext uri="{FF2B5EF4-FFF2-40B4-BE49-F238E27FC236}">
                <a16:creationId xmlns:a16="http://schemas.microsoft.com/office/drawing/2014/main" id="{8D6A87A9-1209-4C0D-EBEA-7A8B32989BE7}"/>
              </a:ext>
            </a:extLst>
          </p:cNvPr>
          <p:cNvSpPr>
            <a:spLocks noGrp="1"/>
          </p:cNvSpPr>
          <p:nvPr>
            <p:ph sz="quarter" idx="12"/>
          </p:nvPr>
        </p:nvSpPr>
        <p:spPr/>
        <p:txBody>
          <a:bodyPr>
            <a:normAutofit fontScale="85000" lnSpcReduction="10000"/>
          </a:bodyPr>
          <a:lstStyle/>
          <a:p>
            <a:pPr marL="457200" marR="0" lvl="1" indent="0">
              <a:spcBef>
                <a:spcPts val="600"/>
              </a:spcBef>
              <a:spcAft>
                <a:spcPts val="600"/>
              </a:spcAft>
              <a:buNone/>
            </a:pPr>
            <a:r>
              <a:rPr lang="en-US" sz="2400">
                <a:effectLst/>
              </a:rPr>
              <a:t>Responding Effectively to </a:t>
            </a:r>
            <a:r>
              <a:rPr lang="en-US" sz="2400"/>
              <a:t>S</a:t>
            </a:r>
            <a:r>
              <a:rPr lang="en-US" sz="2400">
                <a:effectLst/>
              </a:rPr>
              <a:t>tressful </a:t>
            </a:r>
            <a:r>
              <a:rPr lang="en-US" sz="2400"/>
              <a:t>S</a:t>
            </a:r>
            <a:r>
              <a:rPr lang="en-US" sz="2400">
                <a:effectLst/>
              </a:rPr>
              <a:t>ituations </a:t>
            </a:r>
          </a:p>
          <a:p>
            <a:pPr marL="914400" marR="0" lvl="2" indent="0">
              <a:spcBef>
                <a:spcPts val="600"/>
              </a:spcBef>
              <a:spcAft>
                <a:spcPts val="600"/>
              </a:spcAft>
              <a:buNone/>
            </a:pPr>
            <a:r>
              <a:rPr lang="en-US" sz="2200" b="0">
                <a:effectLst/>
              </a:rPr>
              <a:t>Stress </a:t>
            </a:r>
            <a:r>
              <a:rPr lang="en-US" sz="2400" b="0">
                <a:effectLst/>
              </a:rPr>
              <a:t>challenges</a:t>
            </a:r>
            <a:r>
              <a:rPr lang="en-US" sz="2200" b="0">
                <a:effectLst/>
              </a:rPr>
              <a:t> us. It requires adaptation or adjustment. Some techniques that are effective in adapting/adjusting to stress in the initial attack environment are: </a:t>
            </a:r>
          </a:p>
          <a:p>
            <a:pPr marL="1828800" marR="0" lvl="4" indent="0">
              <a:spcBef>
                <a:spcPts val="600"/>
              </a:spcBef>
              <a:spcAft>
                <a:spcPts val="600"/>
              </a:spcAft>
              <a:buNone/>
            </a:pPr>
            <a:endParaRPr lang="en-US" sz="2000" b="0">
              <a:effectLst/>
            </a:endParaRPr>
          </a:p>
        </p:txBody>
      </p:sp>
      <p:sp>
        <p:nvSpPr>
          <p:cNvPr id="9" name="Content Placeholder 8">
            <a:extLst>
              <a:ext uri="{FF2B5EF4-FFF2-40B4-BE49-F238E27FC236}">
                <a16:creationId xmlns:a16="http://schemas.microsoft.com/office/drawing/2014/main" id="{B489A7A0-59CF-B4B6-8C0E-37644296044A}"/>
              </a:ext>
            </a:extLst>
          </p:cNvPr>
          <p:cNvSpPr>
            <a:spLocks noGrp="1"/>
          </p:cNvSpPr>
          <p:nvPr>
            <p:ph sz="quarter" idx="14"/>
          </p:nvPr>
        </p:nvSpPr>
        <p:spPr/>
        <p:txBody>
          <a:bodyPr/>
          <a:lstStyle/>
          <a:p>
            <a:pPr marL="1371600" marR="0" lvl="3" indent="0">
              <a:spcBef>
                <a:spcPts val="600"/>
              </a:spcBef>
              <a:spcAft>
                <a:spcPts val="600"/>
              </a:spcAft>
              <a:buNone/>
            </a:pPr>
            <a:r>
              <a:rPr lang="en-US" sz="2000" b="0">
                <a:effectLst/>
                <a:ea typeface="Calibri" panose="020F0502020204030204" pitchFamily="34" charset="0"/>
                <a:cs typeface="Times New Roman" panose="02020603050405020304" pitchFamily="18" charset="0"/>
              </a:rPr>
              <a:t>Rotating jobs</a:t>
            </a:r>
          </a:p>
          <a:p>
            <a:pPr marL="1371600" marR="0" lvl="3" indent="0">
              <a:spcBef>
                <a:spcPts val="600"/>
              </a:spcBef>
              <a:spcAft>
                <a:spcPts val="600"/>
              </a:spcAft>
              <a:buNone/>
            </a:pPr>
            <a:r>
              <a:rPr lang="en-US" sz="2000" b="0">
                <a:effectLst/>
                <a:ea typeface="Calibri" panose="020F0502020204030204" pitchFamily="34" charset="0"/>
                <a:cs typeface="Times New Roman" panose="02020603050405020304" pitchFamily="18" charset="0"/>
              </a:rPr>
              <a:t>Taking breaks </a:t>
            </a:r>
          </a:p>
          <a:p>
            <a:pPr marL="1371600" marR="0" lvl="3" indent="0">
              <a:spcBef>
                <a:spcPts val="600"/>
              </a:spcBef>
              <a:spcAft>
                <a:spcPts val="600"/>
              </a:spcAft>
              <a:buNone/>
            </a:pPr>
            <a:r>
              <a:rPr lang="en-US" sz="2000" b="0">
                <a:effectLst/>
                <a:ea typeface="Calibri" panose="020F0502020204030204" pitchFamily="34" charset="0"/>
                <a:cs typeface="Times New Roman" panose="02020603050405020304" pitchFamily="18" charset="0"/>
              </a:rPr>
              <a:t>Requesting/ordering additional help</a:t>
            </a:r>
          </a:p>
          <a:p>
            <a:pPr marL="1371600" marR="0" lvl="3" indent="0">
              <a:spcBef>
                <a:spcPts val="600"/>
              </a:spcBef>
              <a:spcAft>
                <a:spcPts val="600"/>
              </a:spcAft>
              <a:buNone/>
            </a:pPr>
            <a:r>
              <a:rPr lang="en-US" sz="2000" b="0">
                <a:effectLst/>
                <a:ea typeface="Calibri" panose="020F0502020204030204" pitchFamily="34" charset="0"/>
                <a:cs typeface="Times New Roman" panose="02020603050405020304" pitchFamily="18" charset="0"/>
              </a:rPr>
              <a:t>Being organized </a:t>
            </a:r>
          </a:p>
          <a:p>
            <a:pPr marL="1371600" marR="0" lvl="3" indent="0">
              <a:spcBef>
                <a:spcPts val="600"/>
              </a:spcBef>
              <a:spcAft>
                <a:spcPts val="600"/>
              </a:spcAft>
              <a:buNone/>
            </a:pPr>
            <a:r>
              <a:rPr lang="en-US" sz="2000" b="0">
                <a:effectLst/>
                <a:ea typeface="Calibri" panose="020F0502020204030204" pitchFamily="34" charset="0"/>
                <a:cs typeface="Times New Roman" panose="02020603050405020304" pitchFamily="18" charset="0"/>
              </a:rPr>
              <a:t>Accepting personal limits </a:t>
            </a:r>
          </a:p>
          <a:p>
            <a:endParaRPr lang="en-US"/>
          </a:p>
        </p:txBody>
      </p:sp>
      <p:sp>
        <p:nvSpPr>
          <p:cNvPr id="4" name="Title 3">
            <a:extLst>
              <a:ext uri="{FF2B5EF4-FFF2-40B4-BE49-F238E27FC236}">
                <a16:creationId xmlns:a16="http://schemas.microsoft.com/office/drawing/2014/main" id="{BA053A6A-A72F-0003-1F45-318A85413551}"/>
              </a:ext>
            </a:extLst>
          </p:cNvPr>
          <p:cNvSpPr>
            <a:spLocks noGrp="1"/>
          </p:cNvSpPr>
          <p:nvPr>
            <p:ph type="title"/>
          </p:nvPr>
        </p:nvSpPr>
        <p:spPr/>
        <p:txBody>
          <a:bodyPr anchor="ctr">
            <a:normAutofit/>
          </a:bodyPr>
          <a:lstStyle/>
          <a:p>
            <a:r>
              <a:rPr lang="en-US" sz="3300"/>
              <a:t>Stress in the Dispatch Environment</a:t>
            </a:r>
          </a:p>
        </p:txBody>
      </p:sp>
    </p:spTree>
    <p:custDataLst>
      <p:tags r:id="rId1"/>
    </p:custDataLst>
    <p:extLst>
      <p:ext uri="{BB962C8B-B14F-4D97-AF65-F5344CB8AC3E}">
        <p14:creationId xmlns:p14="http://schemas.microsoft.com/office/powerpoint/2010/main" val="351222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CD819-50B5-FAC3-BDDB-ED5CFF4A28ED}"/>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736E784-C44D-D005-C84D-457283E65FB3}"/>
              </a:ext>
            </a:extLst>
          </p:cNvPr>
          <p:cNvPicPr>
            <a:picLocks noGrp="1" noChangeAspect="1"/>
          </p:cNvPicPr>
          <p:nvPr>
            <p:ph sz="quarter" idx="13"/>
          </p:nvPr>
        </p:nvPicPr>
        <p:blipFill>
          <a:blip r:embed="rId3"/>
          <a:srcRect b="5660"/>
          <a:stretch/>
        </p:blipFill>
        <p:spPr>
          <a:xfrm>
            <a:off x="651029" y="2590800"/>
            <a:ext cx="7841941" cy="3810000"/>
          </a:xfrm>
          <a:noFill/>
        </p:spPr>
      </p:pic>
      <p:sp>
        <p:nvSpPr>
          <p:cNvPr id="2" name="Text Placeholder 1">
            <a:extLst>
              <a:ext uri="{FF2B5EF4-FFF2-40B4-BE49-F238E27FC236}">
                <a16:creationId xmlns:a16="http://schemas.microsoft.com/office/drawing/2014/main" id="{FC3C50F6-E32C-A963-C9FA-B45E9559EEBB}"/>
              </a:ext>
            </a:extLst>
          </p:cNvPr>
          <p:cNvSpPr>
            <a:spLocks noGrp="1"/>
          </p:cNvSpPr>
          <p:nvPr>
            <p:ph sz="quarter" idx="12"/>
          </p:nvPr>
        </p:nvSpPr>
        <p:spPr>
          <a:xfrm>
            <a:off x="228600" y="990600"/>
            <a:ext cx="8686800" cy="1524000"/>
          </a:xfrm>
        </p:spPr>
        <p:txBody>
          <a:bodyPr>
            <a:normAutofit/>
          </a:bodyPr>
          <a:lstStyle/>
          <a:p>
            <a:r>
              <a:rPr lang="en-US" b="0"/>
              <a:t>This section will give you an overview of the WildCAD-E Dispatch program.</a:t>
            </a:r>
          </a:p>
          <a:p>
            <a:r>
              <a:rPr lang="en-US" b="0"/>
              <a:t>You will complete exercises within the system for mapping, creating and maintaining incidents.</a:t>
            </a:r>
          </a:p>
        </p:txBody>
      </p:sp>
      <p:sp>
        <p:nvSpPr>
          <p:cNvPr id="4" name="Title 3">
            <a:extLst>
              <a:ext uri="{FF2B5EF4-FFF2-40B4-BE49-F238E27FC236}">
                <a16:creationId xmlns:a16="http://schemas.microsoft.com/office/drawing/2014/main" id="{779130A2-D01A-8159-C57B-FAB8181FB007}"/>
              </a:ext>
            </a:extLst>
          </p:cNvPr>
          <p:cNvSpPr>
            <a:spLocks noGrp="1"/>
          </p:cNvSpPr>
          <p:nvPr>
            <p:ph type="title"/>
          </p:nvPr>
        </p:nvSpPr>
        <p:spPr>
          <a:xfrm>
            <a:off x="0" y="0"/>
            <a:ext cx="9144000" cy="914400"/>
          </a:xfrm>
        </p:spPr>
        <p:txBody>
          <a:bodyPr anchor="ctr">
            <a:normAutofit/>
          </a:bodyPr>
          <a:lstStyle/>
          <a:p>
            <a:r>
              <a:rPr lang="en-US"/>
              <a:t>Intro to WildCAD-E</a:t>
            </a:r>
          </a:p>
        </p:txBody>
      </p:sp>
    </p:spTree>
    <p:custDataLst>
      <p:tags r:id="rId1"/>
    </p:custDataLst>
    <p:extLst>
      <p:ext uri="{BB962C8B-B14F-4D97-AF65-F5344CB8AC3E}">
        <p14:creationId xmlns:p14="http://schemas.microsoft.com/office/powerpoint/2010/main" val="146443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45167-C2EE-EFE8-8DD8-F1FA3492956C}"/>
              </a:ext>
            </a:extLst>
          </p:cNvPr>
          <p:cNvSpPr>
            <a:spLocks noGrp="1"/>
          </p:cNvSpPr>
          <p:nvPr>
            <p:ph sz="quarter" idx="12"/>
          </p:nvPr>
        </p:nvSpPr>
        <p:spPr>
          <a:xfrm>
            <a:off x="76200" y="2281533"/>
            <a:ext cx="2926080" cy="4256427"/>
          </a:xfrm>
        </p:spPr>
        <p:txBody>
          <a:bodyPr>
            <a:normAutofit lnSpcReduction="10000"/>
          </a:bodyPr>
          <a:lstStyle/>
          <a:p>
            <a:pPr marL="0" indent="0">
              <a:buNone/>
            </a:pPr>
            <a:r>
              <a:rPr lang="en-US" sz="2200" b="0"/>
              <a:t>1)Create New Incident Icon (F9)</a:t>
            </a:r>
          </a:p>
          <a:p>
            <a:endParaRPr lang="en-US" sz="2200" b="0"/>
          </a:p>
          <a:p>
            <a:pPr marL="0" indent="0">
              <a:buNone/>
            </a:pPr>
            <a:endParaRPr lang="en-US" sz="2200" b="0"/>
          </a:p>
          <a:p>
            <a:pPr marL="0" indent="0">
              <a:buNone/>
            </a:pPr>
            <a:r>
              <a:rPr lang="en-US" sz="2200" b="0"/>
              <a:t>2)Create a New Complex – Will bring up prompt window to confirm</a:t>
            </a:r>
          </a:p>
          <a:p>
            <a:pPr marL="0" indent="0">
              <a:buNone/>
            </a:pPr>
            <a:endParaRPr lang="en-US" sz="2200" b="0"/>
          </a:p>
          <a:p>
            <a:pPr marL="0" indent="0">
              <a:buNone/>
            </a:pPr>
            <a:r>
              <a:rPr lang="en-US" sz="2200" b="0"/>
              <a:t>3)Open the Open Incidents Panel (F8) </a:t>
            </a:r>
          </a:p>
          <a:p>
            <a:pPr marL="0" indent="0">
              <a:buNone/>
            </a:pPr>
            <a:endParaRPr lang="en-US" sz="2200" b="0"/>
          </a:p>
        </p:txBody>
      </p:sp>
      <p:sp>
        <p:nvSpPr>
          <p:cNvPr id="25" name="Content Placeholder 24">
            <a:extLst>
              <a:ext uri="{FF2B5EF4-FFF2-40B4-BE49-F238E27FC236}">
                <a16:creationId xmlns:a16="http://schemas.microsoft.com/office/drawing/2014/main" id="{E8B5E178-6102-1BC5-2EF6-ABEFAD847052}"/>
              </a:ext>
            </a:extLst>
          </p:cNvPr>
          <p:cNvSpPr>
            <a:spLocks noGrp="1"/>
          </p:cNvSpPr>
          <p:nvPr>
            <p:ph sz="quarter" idx="13"/>
          </p:nvPr>
        </p:nvSpPr>
        <p:spPr>
          <a:xfrm>
            <a:off x="3086100" y="2281532"/>
            <a:ext cx="2926080" cy="4256428"/>
          </a:xfrm>
        </p:spPr>
        <p:txBody>
          <a:bodyPr>
            <a:normAutofit/>
          </a:bodyPr>
          <a:lstStyle/>
          <a:p>
            <a:pPr marL="0" indent="0">
              <a:buNone/>
            </a:pPr>
            <a:r>
              <a:rPr lang="en-US" sz="2200" b="0"/>
              <a:t>4)Open Search Incidents Panel (F2)</a:t>
            </a:r>
          </a:p>
          <a:p>
            <a:pPr marL="0" indent="0">
              <a:buNone/>
            </a:pPr>
            <a:endParaRPr lang="en-US" sz="2200" b="0"/>
          </a:p>
          <a:p>
            <a:pPr marL="0" indent="0">
              <a:buNone/>
            </a:pPr>
            <a:r>
              <a:rPr lang="en-US" sz="2200" b="0"/>
              <a:t>5)Open Resources Status Panel (F7)</a:t>
            </a:r>
          </a:p>
          <a:p>
            <a:pPr marL="0" indent="0">
              <a:buNone/>
            </a:pPr>
            <a:endParaRPr lang="en-US" sz="2200"/>
          </a:p>
          <a:p>
            <a:pPr marL="0" indent="0">
              <a:buNone/>
            </a:pPr>
            <a:endParaRPr lang="en-US" sz="2200"/>
          </a:p>
          <a:p>
            <a:pPr marL="0" indent="0">
              <a:buNone/>
            </a:pPr>
            <a:r>
              <a:rPr lang="en-US" sz="2200" b="0"/>
              <a:t>6)Open the Daily Log Panel (F12)</a:t>
            </a:r>
          </a:p>
          <a:p>
            <a:endParaRPr lang="en-US"/>
          </a:p>
        </p:txBody>
      </p:sp>
      <p:sp>
        <p:nvSpPr>
          <p:cNvPr id="26" name="Content Placeholder 25">
            <a:extLst>
              <a:ext uri="{FF2B5EF4-FFF2-40B4-BE49-F238E27FC236}">
                <a16:creationId xmlns:a16="http://schemas.microsoft.com/office/drawing/2014/main" id="{19E353E5-0602-DC71-BB7A-53DD76DB9129}"/>
              </a:ext>
            </a:extLst>
          </p:cNvPr>
          <p:cNvSpPr>
            <a:spLocks noGrp="1"/>
          </p:cNvSpPr>
          <p:nvPr>
            <p:ph sz="quarter" idx="14"/>
          </p:nvPr>
        </p:nvSpPr>
        <p:spPr>
          <a:xfrm>
            <a:off x="6096000" y="2281532"/>
            <a:ext cx="2926080" cy="4256428"/>
          </a:xfrm>
        </p:spPr>
        <p:txBody>
          <a:bodyPr>
            <a:normAutofit/>
          </a:bodyPr>
          <a:lstStyle/>
          <a:p>
            <a:pPr marL="0" indent="0" algn="ctr">
              <a:buNone/>
            </a:pPr>
            <a:r>
              <a:rPr lang="en-US" sz="2200" b="0"/>
              <a:t>7)Open the Map Panel (F5)</a:t>
            </a:r>
          </a:p>
          <a:p>
            <a:pPr marL="0" indent="0">
              <a:buNone/>
            </a:pPr>
            <a:br>
              <a:rPr lang="en-US" sz="2200"/>
            </a:br>
            <a:endParaRPr lang="en-US" sz="2200"/>
          </a:p>
          <a:p>
            <a:pPr marL="0" indent="0" algn="ctr">
              <a:buNone/>
            </a:pPr>
            <a:r>
              <a:rPr lang="en-US" sz="2200" b="0"/>
              <a:t>8)Open the Timers Panel (F4)</a:t>
            </a:r>
          </a:p>
          <a:p>
            <a:pPr marL="0" indent="0">
              <a:buNone/>
            </a:pPr>
            <a:endParaRPr lang="en-US" sz="2200"/>
          </a:p>
          <a:p>
            <a:pPr marL="0" indent="0" algn="ctr">
              <a:buNone/>
            </a:pPr>
            <a:br>
              <a:rPr lang="en-US" sz="2200" b="0"/>
            </a:br>
            <a:r>
              <a:rPr lang="en-US" sz="2200" b="0"/>
              <a:t>9)Create New Timer </a:t>
            </a:r>
          </a:p>
          <a:p>
            <a:endParaRPr lang="en-US"/>
          </a:p>
        </p:txBody>
      </p:sp>
      <p:sp>
        <p:nvSpPr>
          <p:cNvPr id="2" name="Title 1">
            <a:extLst>
              <a:ext uri="{FF2B5EF4-FFF2-40B4-BE49-F238E27FC236}">
                <a16:creationId xmlns:a16="http://schemas.microsoft.com/office/drawing/2014/main" id="{A57B83CF-D07F-B88F-D92A-3B98355F8517}"/>
              </a:ext>
            </a:extLst>
          </p:cNvPr>
          <p:cNvSpPr>
            <a:spLocks noGrp="1"/>
          </p:cNvSpPr>
          <p:nvPr>
            <p:ph type="title"/>
          </p:nvPr>
        </p:nvSpPr>
        <p:spPr/>
        <p:txBody>
          <a:bodyPr/>
          <a:lstStyle/>
          <a:p>
            <a:r>
              <a:rPr lang="en-US"/>
              <a:t>WildCAD-E Menu Icons</a:t>
            </a:r>
          </a:p>
        </p:txBody>
      </p:sp>
      <p:pic>
        <p:nvPicPr>
          <p:cNvPr id="6" name="Picture 5">
            <a:extLst>
              <a:ext uri="{FF2B5EF4-FFF2-40B4-BE49-F238E27FC236}">
                <a16:creationId xmlns:a16="http://schemas.microsoft.com/office/drawing/2014/main" id="{98285630-F960-F769-E52B-9220C5FADC92}"/>
              </a:ext>
            </a:extLst>
          </p:cNvPr>
          <p:cNvPicPr>
            <a:picLocks noChangeAspect="1"/>
          </p:cNvPicPr>
          <p:nvPr/>
        </p:nvPicPr>
        <p:blipFill>
          <a:blip r:embed="rId3"/>
          <a:srcRect l="1547" t="11684" r="1547" b="10747"/>
          <a:stretch/>
        </p:blipFill>
        <p:spPr>
          <a:xfrm>
            <a:off x="1371600" y="914400"/>
            <a:ext cx="6400800" cy="1219200"/>
          </a:xfrm>
          <a:prstGeom prst="rect">
            <a:avLst/>
          </a:prstGeom>
        </p:spPr>
      </p:pic>
      <p:sp>
        <p:nvSpPr>
          <p:cNvPr id="5" name="TextBox 4">
            <a:extLst>
              <a:ext uri="{FF2B5EF4-FFF2-40B4-BE49-F238E27FC236}">
                <a16:creationId xmlns:a16="http://schemas.microsoft.com/office/drawing/2014/main" id="{1E8A2C3B-C7AC-8A55-E618-E4679223355B}"/>
              </a:ext>
            </a:extLst>
          </p:cNvPr>
          <p:cNvSpPr txBox="1"/>
          <p:nvPr/>
        </p:nvSpPr>
        <p:spPr>
          <a:xfrm>
            <a:off x="1447800" y="1062334"/>
            <a:ext cx="381000" cy="461665"/>
          </a:xfrm>
          <a:prstGeom prst="rect">
            <a:avLst/>
          </a:prstGeom>
          <a:solidFill>
            <a:schemeClr val="bg1"/>
          </a:solidFill>
          <a:ln w="25400">
            <a:solidFill>
              <a:srgbClr val="FF0000"/>
            </a:solidFill>
          </a:ln>
        </p:spPr>
        <p:txBody>
          <a:bodyPr wrap="square" rtlCol="0">
            <a:spAutoFit/>
          </a:bodyPr>
          <a:lstStyle/>
          <a:p>
            <a:r>
              <a:rPr lang="en-US"/>
              <a:t>1</a:t>
            </a:r>
          </a:p>
        </p:txBody>
      </p:sp>
      <p:sp>
        <p:nvSpPr>
          <p:cNvPr id="7" name="TextBox 6">
            <a:extLst>
              <a:ext uri="{FF2B5EF4-FFF2-40B4-BE49-F238E27FC236}">
                <a16:creationId xmlns:a16="http://schemas.microsoft.com/office/drawing/2014/main" id="{A55C9FE7-4DE5-1CF7-369B-E3A1957A6E51}"/>
              </a:ext>
            </a:extLst>
          </p:cNvPr>
          <p:cNvSpPr txBox="1"/>
          <p:nvPr/>
        </p:nvSpPr>
        <p:spPr>
          <a:xfrm>
            <a:off x="2133600" y="1062333"/>
            <a:ext cx="381000" cy="461665"/>
          </a:xfrm>
          <a:prstGeom prst="rect">
            <a:avLst/>
          </a:prstGeom>
          <a:solidFill>
            <a:schemeClr val="bg1"/>
          </a:solidFill>
          <a:ln w="25400">
            <a:solidFill>
              <a:srgbClr val="FF0000"/>
            </a:solidFill>
          </a:ln>
        </p:spPr>
        <p:txBody>
          <a:bodyPr wrap="square" rtlCol="0">
            <a:spAutoFit/>
          </a:bodyPr>
          <a:lstStyle/>
          <a:p>
            <a:r>
              <a:rPr lang="en-US"/>
              <a:t>2</a:t>
            </a:r>
          </a:p>
        </p:txBody>
      </p:sp>
      <p:sp>
        <p:nvSpPr>
          <p:cNvPr id="9" name="TextBox 8">
            <a:extLst>
              <a:ext uri="{FF2B5EF4-FFF2-40B4-BE49-F238E27FC236}">
                <a16:creationId xmlns:a16="http://schemas.microsoft.com/office/drawing/2014/main" id="{C890DAD4-2775-345D-3C5F-E9BEF31F81B2}"/>
              </a:ext>
            </a:extLst>
          </p:cNvPr>
          <p:cNvSpPr txBox="1"/>
          <p:nvPr/>
        </p:nvSpPr>
        <p:spPr>
          <a:xfrm>
            <a:off x="2895600" y="1062333"/>
            <a:ext cx="381000" cy="461665"/>
          </a:xfrm>
          <a:prstGeom prst="rect">
            <a:avLst/>
          </a:prstGeom>
          <a:solidFill>
            <a:schemeClr val="bg1"/>
          </a:solidFill>
          <a:ln w="25400">
            <a:solidFill>
              <a:srgbClr val="FF0000"/>
            </a:solidFill>
          </a:ln>
        </p:spPr>
        <p:txBody>
          <a:bodyPr wrap="square" rtlCol="0">
            <a:spAutoFit/>
          </a:bodyPr>
          <a:lstStyle/>
          <a:p>
            <a:r>
              <a:rPr lang="en-US"/>
              <a:t>3</a:t>
            </a:r>
          </a:p>
        </p:txBody>
      </p:sp>
      <p:sp>
        <p:nvSpPr>
          <p:cNvPr id="11" name="TextBox 10">
            <a:extLst>
              <a:ext uri="{FF2B5EF4-FFF2-40B4-BE49-F238E27FC236}">
                <a16:creationId xmlns:a16="http://schemas.microsoft.com/office/drawing/2014/main" id="{87F069AD-3F74-EEEA-265A-526BC8B97BCC}"/>
              </a:ext>
            </a:extLst>
          </p:cNvPr>
          <p:cNvSpPr txBox="1"/>
          <p:nvPr/>
        </p:nvSpPr>
        <p:spPr>
          <a:xfrm>
            <a:off x="3581400" y="1062332"/>
            <a:ext cx="381000" cy="461665"/>
          </a:xfrm>
          <a:prstGeom prst="rect">
            <a:avLst/>
          </a:prstGeom>
          <a:solidFill>
            <a:schemeClr val="bg1"/>
          </a:solidFill>
          <a:ln w="25400">
            <a:solidFill>
              <a:srgbClr val="FF0000"/>
            </a:solidFill>
          </a:ln>
        </p:spPr>
        <p:txBody>
          <a:bodyPr wrap="square" rtlCol="0">
            <a:spAutoFit/>
          </a:bodyPr>
          <a:lstStyle/>
          <a:p>
            <a:r>
              <a:rPr lang="en-US"/>
              <a:t>4</a:t>
            </a:r>
          </a:p>
        </p:txBody>
      </p:sp>
      <p:sp>
        <p:nvSpPr>
          <p:cNvPr id="13" name="TextBox 12">
            <a:extLst>
              <a:ext uri="{FF2B5EF4-FFF2-40B4-BE49-F238E27FC236}">
                <a16:creationId xmlns:a16="http://schemas.microsoft.com/office/drawing/2014/main" id="{24F15BDC-697E-A684-2AB9-2D7EB68E0E1D}"/>
              </a:ext>
            </a:extLst>
          </p:cNvPr>
          <p:cNvSpPr txBox="1"/>
          <p:nvPr/>
        </p:nvSpPr>
        <p:spPr>
          <a:xfrm>
            <a:off x="4323735" y="1062332"/>
            <a:ext cx="381000" cy="461665"/>
          </a:xfrm>
          <a:prstGeom prst="rect">
            <a:avLst/>
          </a:prstGeom>
          <a:solidFill>
            <a:schemeClr val="bg1"/>
          </a:solidFill>
          <a:ln w="25400">
            <a:solidFill>
              <a:srgbClr val="FF0000"/>
            </a:solidFill>
          </a:ln>
        </p:spPr>
        <p:txBody>
          <a:bodyPr wrap="square" rtlCol="0">
            <a:spAutoFit/>
          </a:bodyPr>
          <a:lstStyle/>
          <a:p>
            <a:r>
              <a:rPr lang="en-US"/>
              <a:t>5</a:t>
            </a:r>
          </a:p>
        </p:txBody>
      </p:sp>
      <p:sp>
        <p:nvSpPr>
          <p:cNvPr id="15" name="TextBox 14">
            <a:extLst>
              <a:ext uri="{FF2B5EF4-FFF2-40B4-BE49-F238E27FC236}">
                <a16:creationId xmlns:a16="http://schemas.microsoft.com/office/drawing/2014/main" id="{3730DFC2-96F1-F964-FB99-8196FA5D278B}"/>
              </a:ext>
            </a:extLst>
          </p:cNvPr>
          <p:cNvSpPr txBox="1"/>
          <p:nvPr/>
        </p:nvSpPr>
        <p:spPr>
          <a:xfrm>
            <a:off x="5053781" y="1062332"/>
            <a:ext cx="381000" cy="461665"/>
          </a:xfrm>
          <a:prstGeom prst="rect">
            <a:avLst/>
          </a:prstGeom>
          <a:solidFill>
            <a:schemeClr val="bg1"/>
          </a:solidFill>
          <a:ln w="25400">
            <a:solidFill>
              <a:srgbClr val="FF0000"/>
            </a:solidFill>
          </a:ln>
        </p:spPr>
        <p:txBody>
          <a:bodyPr wrap="square" rtlCol="0">
            <a:spAutoFit/>
          </a:bodyPr>
          <a:lstStyle/>
          <a:p>
            <a:r>
              <a:rPr lang="en-US"/>
              <a:t>6</a:t>
            </a:r>
          </a:p>
        </p:txBody>
      </p:sp>
      <p:sp>
        <p:nvSpPr>
          <p:cNvPr id="17" name="TextBox 16">
            <a:extLst>
              <a:ext uri="{FF2B5EF4-FFF2-40B4-BE49-F238E27FC236}">
                <a16:creationId xmlns:a16="http://schemas.microsoft.com/office/drawing/2014/main" id="{9DB25E90-C187-237F-623C-09972B69BBCD}"/>
              </a:ext>
            </a:extLst>
          </p:cNvPr>
          <p:cNvSpPr txBox="1"/>
          <p:nvPr/>
        </p:nvSpPr>
        <p:spPr>
          <a:xfrm>
            <a:off x="5783827" y="1062332"/>
            <a:ext cx="381000" cy="461665"/>
          </a:xfrm>
          <a:prstGeom prst="rect">
            <a:avLst/>
          </a:prstGeom>
          <a:solidFill>
            <a:schemeClr val="bg1"/>
          </a:solidFill>
          <a:ln w="25400">
            <a:solidFill>
              <a:srgbClr val="FF0000"/>
            </a:solidFill>
          </a:ln>
        </p:spPr>
        <p:txBody>
          <a:bodyPr wrap="square" rtlCol="0">
            <a:spAutoFit/>
          </a:bodyPr>
          <a:lstStyle/>
          <a:p>
            <a:r>
              <a:rPr lang="en-US"/>
              <a:t>7</a:t>
            </a:r>
          </a:p>
        </p:txBody>
      </p:sp>
      <p:sp>
        <p:nvSpPr>
          <p:cNvPr id="19" name="TextBox 18">
            <a:extLst>
              <a:ext uri="{FF2B5EF4-FFF2-40B4-BE49-F238E27FC236}">
                <a16:creationId xmlns:a16="http://schemas.microsoft.com/office/drawing/2014/main" id="{CA630A1B-A025-9048-3653-E260C70DCF9C}"/>
              </a:ext>
            </a:extLst>
          </p:cNvPr>
          <p:cNvSpPr txBox="1"/>
          <p:nvPr/>
        </p:nvSpPr>
        <p:spPr>
          <a:xfrm>
            <a:off x="6469627" y="1062332"/>
            <a:ext cx="381000" cy="461665"/>
          </a:xfrm>
          <a:prstGeom prst="rect">
            <a:avLst/>
          </a:prstGeom>
          <a:solidFill>
            <a:schemeClr val="bg1"/>
          </a:solidFill>
          <a:ln w="25400">
            <a:solidFill>
              <a:srgbClr val="FF0000"/>
            </a:solidFill>
          </a:ln>
        </p:spPr>
        <p:txBody>
          <a:bodyPr wrap="square" rtlCol="0">
            <a:spAutoFit/>
          </a:bodyPr>
          <a:lstStyle/>
          <a:p>
            <a:r>
              <a:rPr lang="en-US"/>
              <a:t>8</a:t>
            </a:r>
          </a:p>
        </p:txBody>
      </p:sp>
      <p:sp>
        <p:nvSpPr>
          <p:cNvPr id="21" name="TextBox 20">
            <a:extLst>
              <a:ext uri="{FF2B5EF4-FFF2-40B4-BE49-F238E27FC236}">
                <a16:creationId xmlns:a16="http://schemas.microsoft.com/office/drawing/2014/main" id="{A79DB117-25C9-57F4-D805-7CDB9F0F2E27}"/>
              </a:ext>
            </a:extLst>
          </p:cNvPr>
          <p:cNvSpPr txBox="1"/>
          <p:nvPr/>
        </p:nvSpPr>
        <p:spPr>
          <a:xfrm>
            <a:off x="7218108" y="1062332"/>
            <a:ext cx="381000" cy="461665"/>
          </a:xfrm>
          <a:prstGeom prst="rect">
            <a:avLst/>
          </a:prstGeom>
          <a:solidFill>
            <a:schemeClr val="bg1"/>
          </a:solidFill>
          <a:ln w="25400">
            <a:solidFill>
              <a:srgbClr val="FF0000"/>
            </a:solidFill>
          </a:ln>
        </p:spPr>
        <p:txBody>
          <a:bodyPr wrap="square" rtlCol="0">
            <a:spAutoFit/>
          </a:bodyPr>
          <a:lstStyle/>
          <a:p>
            <a:r>
              <a:rPr lang="en-US"/>
              <a:t>9</a:t>
            </a:r>
          </a:p>
        </p:txBody>
      </p:sp>
    </p:spTree>
    <p:custDataLst>
      <p:tags r:id="rId1"/>
    </p:custDataLst>
    <p:extLst>
      <p:ext uri="{BB962C8B-B14F-4D97-AF65-F5344CB8AC3E}">
        <p14:creationId xmlns:p14="http://schemas.microsoft.com/office/powerpoint/2010/main" val="41811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1000"/>
                                        <p:tgtEl>
                                          <p:spTgt spid="25">
                                            <p:txEl>
                                              <p:pRg st="0" end="0"/>
                                            </p:txEl>
                                          </p:spTgt>
                                        </p:tgtEl>
                                      </p:cBhvr>
                                    </p:animEffect>
                                    <p:anim calcmode="lin" valueType="num">
                                      <p:cBhvr>
                                        <p:cTn id="2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5">
                                            <p:txEl>
                                              <p:pRg st="2" end="2"/>
                                            </p:txEl>
                                          </p:spTgt>
                                        </p:tgtEl>
                                        <p:attrNameLst>
                                          <p:attrName>style.visibility</p:attrName>
                                        </p:attrNameLst>
                                      </p:cBhvr>
                                      <p:to>
                                        <p:strVal val="visible"/>
                                      </p:to>
                                    </p:set>
                                    <p:animEffect transition="in" filter="fade">
                                      <p:cBhvr>
                                        <p:cTn id="34" dur="1000"/>
                                        <p:tgtEl>
                                          <p:spTgt spid="25">
                                            <p:txEl>
                                              <p:pRg st="2" end="2"/>
                                            </p:txEl>
                                          </p:spTgt>
                                        </p:tgtEl>
                                      </p:cBhvr>
                                    </p:animEffect>
                                    <p:anim calcmode="lin" valueType="num">
                                      <p:cBhvr>
                                        <p:cTn id="35"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5">
                                            <p:txEl>
                                              <p:pRg st="5" end="5"/>
                                            </p:txEl>
                                          </p:spTgt>
                                        </p:tgtEl>
                                        <p:attrNameLst>
                                          <p:attrName>style.visibility</p:attrName>
                                        </p:attrNameLst>
                                      </p:cBhvr>
                                      <p:to>
                                        <p:strVal val="visible"/>
                                      </p:to>
                                    </p:set>
                                    <p:animEffect transition="in" filter="fade">
                                      <p:cBhvr>
                                        <p:cTn id="41" dur="1000"/>
                                        <p:tgtEl>
                                          <p:spTgt spid="25">
                                            <p:txEl>
                                              <p:pRg st="5" end="5"/>
                                            </p:txEl>
                                          </p:spTgt>
                                        </p:tgtEl>
                                      </p:cBhvr>
                                    </p:animEffect>
                                    <p:anim calcmode="lin" valueType="num">
                                      <p:cBhvr>
                                        <p:cTn id="42"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Effect transition="in" filter="fade">
                                      <p:cBhvr>
                                        <p:cTn id="48" dur="1000"/>
                                        <p:tgtEl>
                                          <p:spTgt spid="26">
                                            <p:txEl>
                                              <p:pRg st="0" end="0"/>
                                            </p:txEl>
                                          </p:spTgt>
                                        </p:tgtEl>
                                      </p:cBhvr>
                                    </p:animEffect>
                                    <p:anim calcmode="lin" valueType="num">
                                      <p:cBhvr>
                                        <p:cTn id="49"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6">
                                            <p:txEl>
                                              <p:pRg st="2" end="2"/>
                                            </p:txEl>
                                          </p:spTgt>
                                        </p:tgtEl>
                                        <p:attrNameLst>
                                          <p:attrName>style.visibility</p:attrName>
                                        </p:attrNameLst>
                                      </p:cBhvr>
                                      <p:to>
                                        <p:strVal val="visible"/>
                                      </p:to>
                                    </p:set>
                                    <p:animEffect transition="in" filter="fade">
                                      <p:cBhvr>
                                        <p:cTn id="55" dur="1000"/>
                                        <p:tgtEl>
                                          <p:spTgt spid="26">
                                            <p:txEl>
                                              <p:pRg st="2" end="2"/>
                                            </p:txEl>
                                          </p:spTgt>
                                        </p:tgtEl>
                                      </p:cBhvr>
                                    </p:animEffect>
                                    <p:anim calcmode="lin" valueType="num">
                                      <p:cBhvr>
                                        <p:cTn id="56"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6">
                                            <p:txEl>
                                              <p:pRg st="4" end="4"/>
                                            </p:txEl>
                                          </p:spTgt>
                                        </p:tgtEl>
                                        <p:attrNameLst>
                                          <p:attrName>style.visibility</p:attrName>
                                        </p:attrNameLst>
                                      </p:cBhvr>
                                      <p:to>
                                        <p:strVal val="visible"/>
                                      </p:to>
                                    </p:set>
                                    <p:animEffect transition="in" filter="fade">
                                      <p:cBhvr>
                                        <p:cTn id="62" dur="1000"/>
                                        <p:tgtEl>
                                          <p:spTgt spid="26">
                                            <p:txEl>
                                              <p:pRg st="4" end="4"/>
                                            </p:txEl>
                                          </p:spTgt>
                                        </p:tgtEl>
                                      </p:cBhvr>
                                    </p:animEffect>
                                    <p:anim calcmode="lin" valueType="num">
                                      <p:cBhvr>
                                        <p:cTn id="63"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DFCD5-DE85-9643-DB24-46AAE2B1E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3425B-0E46-F095-39FA-98E489B715A5}"/>
              </a:ext>
            </a:extLst>
          </p:cNvPr>
          <p:cNvSpPr>
            <a:spLocks noGrp="1"/>
          </p:cNvSpPr>
          <p:nvPr>
            <p:ph type="title"/>
          </p:nvPr>
        </p:nvSpPr>
        <p:spPr/>
        <p:txBody>
          <a:bodyPr/>
          <a:lstStyle/>
          <a:p>
            <a:r>
              <a:rPr lang="en-US"/>
              <a:t>WildCAD-E Menu Icons</a:t>
            </a:r>
          </a:p>
        </p:txBody>
      </p:sp>
      <p:pic>
        <p:nvPicPr>
          <p:cNvPr id="20" name="Picture 19">
            <a:extLst>
              <a:ext uri="{FF2B5EF4-FFF2-40B4-BE49-F238E27FC236}">
                <a16:creationId xmlns:a16="http://schemas.microsoft.com/office/drawing/2014/main" id="{0C93468E-3E7F-9399-BA33-AFC570D3E2C9}"/>
              </a:ext>
            </a:extLst>
          </p:cNvPr>
          <p:cNvPicPr>
            <a:picLocks noChangeAspect="1"/>
          </p:cNvPicPr>
          <p:nvPr/>
        </p:nvPicPr>
        <p:blipFill>
          <a:blip r:embed="rId3"/>
          <a:srcRect l="45777" b="7895"/>
          <a:stretch/>
        </p:blipFill>
        <p:spPr>
          <a:xfrm>
            <a:off x="2620143" y="1066800"/>
            <a:ext cx="3903714" cy="5492663"/>
          </a:xfrm>
          <a:prstGeom prst="rect">
            <a:avLst/>
          </a:prstGeom>
        </p:spPr>
      </p:pic>
    </p:spTree>
    <p:custDataLst>
      <p:tags r:id="rId1"/>
    </p:custDataLst>
    <p:extLst>
      <p:ext uri="{BB962C8B-B14F-4D97-AF65-F5344CB8AC3E}">
        <p14:creationId xmlns:p14="http://schemas.microsoft.com/office/powerpoint/2010/main" val="137785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28B1-86EF-BB8E-A8D2-2458FC3F3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C3EAF-0359-3341-3BAB-A21453B0E00D}"/>
              </a:ext>
            </a:extLst>
          </p:cNvPr>
          <p:cNvSpPr>
            <a:spLocks noGrp="1"/>
          </p:cNvSpPr>
          <p:nvPr>
            <p:ph type="title"/>
          </p:nvPr>
        </p:nvSpPr>
        <p:spPr/>
        <p:txBody>
          <a:bodyPr/>
          <a:lstStyle/>
          <a:p>
            <a:r>
              <a:rPr lang="en-US"/>
              <a:t>WildCAD-E Map Menu</a:t>
            </a:r>
          </a:p>
        </p:txBody>
      </p:sp>
      <p:pic>
        <p:nvPicPr>
          <p:cNvPr id="4" name="Picture 3">
            <a:extLst>
              <a:ext uri="{FF2B5EF4-FFF2-40B4-BE49-F238E27FC236}">
                <a16:creationId xmlns:a16="http://schemas.microsoft.com/office/drawing/2014/main" id="{C24EDFAA-15CB-3669-0208-61422AFE4A6D}"/>
              </a:ext>
            </a:extLst>
          </p:cNvPr>
          <p:cNvPicPr>
            <a:picLocks noChangeAspect="1"/>
          </p:cNvPicPr>
          <p:nvPr/>
        </p:nvPicPr>
        <p:blipFill>
          <a:blip r:embed="rId3"/>
          <a:stretch>
            <a:fillRect/>
          </a:stretch>
        </p:blipFill>
        <p:spPr>
          <a:xfrm>
            <a:off x="3200400" y="966764"/>
            <a:ext cx="2438400" cy="5627966"/>
          </a:xfrm>
          <a:prstGeom prst="rect">
            <a:avLst/>
          </a:prstGeom>
        </p:spPr>
      </p:pic>
    </p:spTree>
    <p:custDataLst>
      <p:tags r:id="rId1"/>
    </p:custDataLst>
    <p:extLst>
      <p:ext uri="{BB962C8B-B14F-4D97-AF65-F5344CB8AC3E}">
        <p14:creationId xmlns:p14="http://schemas.microsoft.com/office/powerpoint/2010/main" val="3144216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7DAA70-D8DA-31F0-25E9-D572AFFAA223}"/>
              </a:ext>
            </a:extLst>
          </p:cNvPr>
          <p:cNvSpPr>
            <a:spLocks noGrp="1"/>
          </p:cNvSpPr>
          <p:nvPr>
            <p:ph sz="quarter" idx="12"/>
          </p:nvPr>
        </p:nvSpPr>
        <p:spPr/>
        <p:txBody>
          <a:bodyPr/>
          <a:lstStyle/>
          <a:p>
            <a:endParaRPr lang="en-US"/>
          </a:p>
          <a:p>
            <a:endParaRPr lang="en-US"/>
          </a:p>
          <a:p>
            <a:endParaRPr lang="en-US"/>
          </a:p>
          <a:p>
            <a:pPr marL="0" indent="0">
              <a:buNone/>
            </a:pPr>
            <a:endParaRPr lang="en-US"/>
          </a:p>
          <a:p>
            <a:pPr marL="0" indent="0" algn="ctr">
              <a:buNone/>
            </a:pPr>
            <a:r>
              <a:rPr lang="en-US" sz="3200"/>
              <a:t>Please see Handout – </a:t>
            </a:r>
          </a:p>
          <a:p>
            <a:pPr marL="0" indent="0" algn="ctr">
              <a:buNone/>
            </a:pPr>
            <a:r>
              <a:rPr lang="en-US" sz="3200"/>
              <a:t>D-311 Unit 5 WildCAD-E Exercises Handout 1 - Incident Mapping</a:t>
            </a:r>
          </a:p>
        </p:txBody>
      </p:sp>
      <p:sp>
        <p:nvSpPr>
          <p:cNvPr id="3" name="Title 2">
            <a:extLst>
              <a:ext uri="{FF2B5EF4-FFF2-40B4-BE49-F238E27FC236}">
                <a16:creationId xmlns:a16="http://schemas.microsoft.com/office/drawing/2014/main" id="{87C98993-0F51-206B-9B23-38458B591F76}"/>
              </a:ext>
            </a:extLst>
          </p:cNvPr>
          <p:cNvSpPr>
            <a:spLocks noGrp="1"/>
          </p:cNvSpPr>
          <p:nvPr>
            <p:ph type="title"/>
          </p:nvPr>
        </p:nvSpPr>
        <p:spPr/>
        <p:txBody>
          <a:bodyPr/>
          <a:lstStyle/>
          <a:p>
            <a:r>
              <a:rPr lang="en-US"/>
              <a:t>Mapping Exercises</a:t>
            </a:r>
          </a:p>
        </p:txBody>
      </p:sp>
    </p:spTree>
    <p:extLst>
      <p:ext uri="{BB962C8B-B14F-4D97-AF65-F5344CB8AC3E}">
        <p14:creationId xmlns:p14="http://schemas.microsoft.com/office/powerpoint/2010/main" val="32070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70638-30C9-C6A6-F8F4-056B172C8A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BF2C5B-8674-4BDC-E2AD-D5B0DE0E96F3}"/>
              </a:ext>
            </a:extLst>
          </p:cNvPr>
          <p:cNvSpPr>
            <a:spLocks noGrp="1"/>
          </p:cNvSpPr>
          <p:nvPr>
            <p:ph sz="quarter" idx="12"/>
          </p:nvPr>
        </p:nvSpPr>
        <p:spPr/>
        <p:txBody>
          <a:bodyPr/>
          <a:lstStyle/>
          <a:p>
            <a:endParaRPr lang="en-US"/>
          </a:p>
          <a:p>
            <a:endParaRPr lang="en-US"/>
          </a:p>
          <a:p>
            <a:endParaRPr lang="en-US"/>
          </a:p>
          <a:p>
            <a:pPr marL="0" indent="0">
              <a:buNone/>
            </a:pPr>
            <a:endParaRPr lang="en-US"/>
          </a:p>
          <a:p>
            <a:pPr marL="0" indent="0" algn="ctr">
              <a:buNone/>
            </a:pPr>
            <a:r>
              <a:rPr lang="en-US" sz="3200"/>
              <a:t>Please see Handout – </a:t>
            </a:r>
          </a:p>
          <a:p>
            <a:pPr marL="0" indent="0" algn="ctr">
              <a:buNone/>
            </a:pPr>
            <a:r>
              <a:rPr lang="en-US" sz="3200"/>
              <a:t>D-311 Unit 5 WildCAD-E Exercises Handout 2 - Incident Panel Tabs</a:t>
            </a:r>
          </a:p>
        </p:txBody>
      </p:sp>
      <p:sp>
        <p:nvSpPr>
          <p:cNvPr id="3" name="Title 2">
            <a:extLst>
              <a:ext uri="{FF2B5EF4-FFF2-40B4-BE49-F238E27FC236}">
                <a16:creationId xmlns:a16="http://schemas.microsoft.com/office/drawing/2014/main" id="{B6F99C32-907E-7646-F503-9D1E4BDC05CC}"/>
              </a:ext>
            </a:extLst>
          </p:cNvPr>
          <p:cNvSpPr>
            <a:spLocks noGrp="1"/>
          </p:cNvSpPr>
          <p:nvPr>
            <p:ph type="title"/>
          </p:nvPr>
        </p:nvSpPr>
        <p:spPr/>
        <p:txBody>
          <a:bodyPr/>
          <a:lstStyle/>
          <a:p>
            <a:r>
              <a:rPr lang="en-US"/>
              <a:t>Incident Panel Exercises</a:t>
            </a:r>
          </a:p>
        </p:txBody>
      </p:sp>
    </p:spTree>
    <p:extLst>
      <p:ext uri="{BB962C8B-B14F-4D97-AF65-F5344CB8AC3E}">
        <p14:creationId xmlns:p14="http://schemas.microsoft.com/office/powerpoint/2010/main" val="2096199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D2AB-C408-F609-13C5-C49792B1BEF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DC45E5-D794-866D-468C-349D08316571}"/>
              </a:ext>
            </a:extLst>
          </p:cNvPr>
          <p:cNvSpPr>
            <a:spLocks noGrp="1"/>
          </p:cNvSpPr>
          <p:nvPr>
            <p:ph sz="quarter" idx="12"/>
          </p:nvPr>
        </p:nvSpPr>
        <p:spPr>
          <a:xfrm>
            <a:off x="228600" y="914400"/>
            <a:ext cx="8686800" cy="5562600"/>
          </a:xfrm>
        </p:spPr>
        <p:txBody>
          <a:bodyPr>
            <a:normAutofit/>
          </a:bodyPr>
          <a:lstStyle/>
          <a:p>
            <a:pPr marL="0" marR="0" indent="0" algn="ctr">
              <a:spcBef>
                <a:spcPts val="1200"/>
              </a:spcBef>
              <a:spcAft>
                <a:spcPts val="600"/>
              </a:spcAft>
              <a:buNone/>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Exercise 2.1</a:t>
            </a:r>
          </a:p>
          <a:p>
            <a:pPr marL="342900" marR="0" lvl="0" indent="-342900">
              <a:spcBef>
                <a:spcPts val="600"/>
              </a:spcBef>
              <a:spcAft>
                <a:spcPts val="600"/>
              </a:spcAft>
              <a:buFont typeface="+mj-lt"/>
              <a:buAutoNum type="arabicPeriod"/>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Filling out the Incident Panel Header</a:t>
            </a:r>
          </a:p>
          <a:p>
            <a:pPr marL="742950" marR="0" lvl="1" indent="-285750" algn="l">
              <a:spcBef>
                <a:spcPts val="365"/>
              </a:spcBef>
              <a:buFont typeface="+mj-lt"/>
              <a:buAutoNum type="alphaLcPeriod"/>
            </a:pPr>
            <a:r>
              <a:rPr lang="en-US" sz="1600" kern="100">
                <a:effectLst/>
                <a:latin typeface="Calibri" panose="020F0502020204030204" pitchFamily="34" charset="0"/>
                <a:ea typeface="Calibri" panose="020F0502020204030204" pitchFamily="34" charset="0"/>
                <a:cs typeface="Times New Roman" panose="02020603050405020304" pitchFamily="18" charset="0"/>
              </a:rPr>
              <a:t>Open the first name-C incident you created in last exercise. (Open incident Panel F8)</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Select </a:t>
            </a: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Unit Id</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as CALPF for the Los Padres NF.</a:t>
            </a:r>
          </a:p>
          <a:p>
            <a:pPr marL="742950" marR="0" lvl="1" indent="-285750" algn="l">
              <a:buFont typeface="+mj-lt"/>
              <a:buAutoNum type="alphaLcPeriod"/>
            </a:pP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Type</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(Incident) – Leave as </a:t>
            </a:r>
            <a:r>
              <a:rPr lang="en-US" sz="1600" kern="100">
                <a:effectLst/>
                <a:latin typeface="Calibri" panose="020F0502020204030204" pitchFamily="34" charset="0"/>
                <a:ea typeface="Calibri" panose="020F0502020204030204" pitchFamily="34" charset="0"/>
                <a:cs typeface="Times New Roman" panose="02020603050405020304" pitchFamily="18" charset="0"/>
              </a:rPr>
              <a:t>Smoke </a:t>
            </a:r>
            <a:r>
              <a:rPr lang="en-US" sz="1600" kern="100" err="1">
                <a:effectLst/>
                <a:latin typeface="Calibri" panose="020F0502020204030204" pitchFamily="34" charset="0"/>
                <a:ea typeface="Calibri" panose="020F0502020204030204" pitchFamily="34" charset="0"/>
                <a:cs typeface="Times New Roman" panose="02020603050405020304" pitchFamily="18" charset="0"/>
              </a:rPr>
              <a:t>Chk</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(should be default for most centers)</a:t>
            </a:r>
          </a:p>
          <a:p>
            <a:pPr marL="742950" marR="0" lvl="1" indent="-285750" algn="l">
              <a:buFont typeface="+mj-lt"/>
              <a:buAutoNum type="alphaLcPeriod"/>
            </a:pP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Subtype</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leave as </a:t>
            </a:r>
            <a:r>
              <a:rPr lang="en-US" sz="1600" kern="100">
                <a:effectLst/>
                <a:latin typeface="Calibri" panose="020F0502020204030204" pitchFamily="34" charset="0"/>
                <a:ea typeface="Calibri" panose="020F0502020204030204" pitchFamily="34" charset="0"/>
                <a:cs typeface="Times New Roman" panose="02020603050405020304" pitchFamily="18" charset="0"/>
              </a:rPr>
              <a:t>None.</a:t>
            </a:r>
          </a:p>
          <a:p>
            <a:pPr marL="742950" marR="0" lvl="1" indent="-285750" algn="l">
              <a:buFont typeface="+mj-lt"/>
              <a:buAutoNum type="alphaLcPeriod"/>
            </a:pP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Status</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you will leave as </a:t>
            </a:r>
            <a:r>
              <a:rPr lang="en-US" sz="1600" kern="100">
                <a:effectLst/>
                <a:latin typeface="Calibri" panose="020F0502020204030204" pitchFamily="34" charset="0"/>
                <a:ea typeface="Calibri" panose="020F0502020204030204" pitchFamily="34" charset="0"/>
                <a:cs typeface="Times New Roman" panose="02020603050405020304" pitchFamily="18" charset="0"/>
              </a:rPr>
              <a:t>Open</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l">
              <a:buFont typeface="+mj-lt"/>
              <a:buAutoNum type="alphaLcPeriod"/>
            </a:pP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Incident Name</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 Should reflect student first name and - C.</a:t>
            </a:r>
          </a:p>
          <a:p>
            <a:pPr marL="742950" marR="0" lvl="1" indent="-285750" algn="l">
              <a:buFont typeface="+mj-lt"/>
              <a:buAutoNum type="alphaLcPeriod"/>
            </a:pP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Order Number</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is to reflect the Incident Order number as reflected in IROC.  </a:t>
            </a:r>
            <a:r>
              <a:rPr lang="en-US" sz="1600" kern="100">
                <a:effectLst/>
                <a:latin typeface="Calibri" panose="020F0502020204030204" pitchFamily="34" charset="0"/>
                <a:ea typeface="Calibri" panose="020F0502020204030204" pitchFamily="34" charset="0"/>
                <a:cs typeface="Times New Roman" panose="02020603050405020304" pitchFamily="18" charset="0"/>
              </a:rPr>
              <a:t>Leave blank </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until it is a confirmed WF. Format would be CA-LPF-XXXXXX. This also reflects on the incident pdf.</a:t>
            </a:r>
          </a:p>
          <a:p>
            <a:pPr marL="742950" marR="0" lvl="1" indent="-285750" algn="l">
              <a:buFont typeface="+mj-lt"/>
              <a:buAutoNum type="alphaLcPeriod"/>
            </a:pP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Discovery Date</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and time is auto generated when the incident it opened. </a:t>
            </a:r>
          </a:p>
          <a:p>
            <a:pPr marL="742950" marR="0" lvl="1" indent="-285750" algn="l">
              <a:buFont typeface="+mj-lt"/>
              <a:buAutoNum type="alphaLcPeriod"/>
            </a:pP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Lock icon</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on the left side of the header will lock the incident header information, so it cannot be accidentally changed.</a:t>
            </a:r>
          </a:p>
          <a:p>
            <a:pPr marL="742950" marR="0" lvl="1" indent="-285750" algn="l">
              <a:buFont typeface="+mj-lt"/>
              <a:buAutoNum type="alphaLcPeriod"/>
            </a:pP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Map button</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will map the location entered in the incident.</a:t>
            </a:r>
          </a:p>
          <a:p>
            <a:pPr marL="742950" marR="0" lvl="1" indent="-285750" algn="l">
              <a:buFont typeface="+mj-lt"/>
              <a:buAutoNum type="alphaLcPeriod"/>
            </a:pP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PDF button</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will pdf the incident log, you can download to a location on your computer.</a:t>
            </a:r>
          </a:p>
          <a:p>
            <a:pPr marL="742950" marR="0" lvl="1" indent="-285750" algn="l">
              <a:buFont typeface="+mj-lt"/>
              <a:buAutoNum type="alphaLcPeriod"/>
            </a:pPr>
            <a:r>
              <a:rPr lang="en-US" sz="1600" b="0" i="1" u="sng" kern="100">
                <a:effectLst/>
                <a:latin typeface="Calibri" panose="020F0502020204030204" pitchFamily="34" charset="0"/>
                <a:ea typeface="Calibri" panose="020F0502020204030204" pitchFamily="34" charset="0"/>
                <a:cs typeface="Times New Roman" panose="02020603050405020304" pitchFamily="18" charset="0"/>
              </a:rPr>
              <a:t>IWI </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will start a new IWI incident connected to the parent.  It will default the default incident type for the center.</a:t>
            </a:r>
          </a:p>
          <a:p>
            <a:endParaRPr lang="en-US"/>
          </a:p>
        </p:txBody>
      </p:sp>
      <p:sp>
        <p:nvSpPr>
          <p:cNvPr id="3" name="Title 2">
            <a:extLst>
              <a:ext uri="{FF2B5EF4-FFF2-40B4-BE49-F238E27FC236}">
                <a16:creationId xmlns:a16="http://schemas.microsoft.com/office/drawing/2014/main" id="{E0414233-DDFB-A147-6A48-8D5061E1190D}"/>
              </a:ext>
            </a:extLst>
          </p:cNvPr>
          <p:cNvSpPr>
            <a:spLocks noGrp="1"/>
          </p:cNvSpPr>
          <p:nvPr>
            <p:ph type="title"/>
          </p:nvPr>
        </p:nvSpPr>
        <p:spPr/>
        <p:txBody>
          <a:bodyPr/>
          <a:lstStyle/>
          <a:p>
            <a:r>
              <a:rPr lang="en-US"/>
              <a:t>Incident Panel Exercises</a:t>
            </a:r>
          </a:p>
        </p:txBody>
      </p:sp>
    </p:spTree>
    <p:extLst>
      <p:ext uri="{BB962C8B-B14F-4D97-AF65-F5344CB8AC3E}">
        <p14:creationId xmlns:p14="http://schemas.microsoft.com/office/powerpoint/2010/main" val="238704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11790-ABC1-6A9D-2A54-E49F39B839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9E834F-17FE-BB03-A7EC-5D1952140D73}"/>
              </a:ext>
            </a:extLst>
          </p:cNvPr>
          <p:cNvSpPr>
            <a:spLocks noGrp="1"/>
          </p:cNvSpPr>
          <p:nvPr>
            <p:ph sz="quarter" idx="12"/>
          </p:nvPr>
        </p:nvSpPr>
        <p:spPr>
          <a:xfrm>
            <a:off x="228600" y="990600"/>
            <a:ext cx="8686800" cy="5486400"/>
          </a:xfrm>
        </p:spPr>
        <p:txBody>
          <a:bodyPr>
            <a:normAutofit/>
          </a:bodyPr>
          <a:lstStyle/>
          <a:p>
            <a:pPr marL="0" marR="0" indent="0" algn="ctr">
              <a:spcBef>
                <a:spcPts val="1200"/>
              </a:spcBef>
              <a:spcAft>
                <a:spcPts val="6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Exercise 2.2</a:t>
            </a:r>
          </a:p>
          <a:p>
            <a:pPr marL="342900" marR="0" lvl="0" indent="-342900" algn="l">
              <a:spcBef>
                <a:spcPts val="365"/>
              </a:spcBef>
              <a:buFont typeface="+mj-lt"/>
              <a:buAutoNum type="arabicParenR"/>
            </a:pPr>
            <a:r>
              <a:rPr lang="en-US" sz="1200" kern="100">
                <a:effectLst/>
                <a:latin typeface="Calibri" panose="020F0502020204030204" pitchFamily="34" charset="0"/>
                <a:ea typeface="Calibri" panose="020F0502020204030204" pitchFamily="34" charset="0"/>
                <a:cs typeface="Times New Roman" panose="02020603050405020304" pitchFamily="18" charset="0"/>
              </a:rPr>
              <a:t>LOC Tab</a:t>
            </a:r>
          </a:p>
          <a:p>
            <a:pPr marL="742950" marR="0" lvl="1" indent="-285750" algn="l">
              <a:buFont typeface="+mj-lt"/>
              <a:buAutoNum type="alphaLcPeriod"/>
            </a:pPr>
            <a:r>
              <a:rPr lang="en-US" sz="1200" b="0" kern="100">
                <a:effectLst/>
                <a:latin typeface="Calibri" panose="020F0502020204030204" pitchFamily="34" charset="0"/>
                <a:ea typeface="Calibri" panose="020F0502020204030204" pitchFamily="34" charset="0"/>
                <a:cs typeface="Times New Roman" panose="02020603050405020304" pitchFamily="18" charset="0"/>
              </a:rPr>
              <a:t>Will have Dispatcher name, Response Area field is based on where the location of the incident plotted.  </a:t>
            </a:r>
          </a:p>
          <a:p>
            <a:pPr marL="1143000" marR="0" lvl="2" indent="-228600" algn="l">
              <a:buFont typeface="+mj-lt"/>
              <a:buAutoNum type="romanLcPeriod"/>
            </a:pPr>
            <a:r>
              <a:rPr lang="en-US" sz="1200" b="0" kern="100">
                <a:effectLst/>
                <a:latin typeface="Calibri" panose="020F0502020204030204" pitchFamily="34" charset="0"/>
                <a:ea typeface="Calibri" panose="020F0502020204030204" pitchFamily="34" charset="0"/>
                <a:cs typeface="Times New Roman" panose="02020603050405020304" pitchFamily="18" charset="0"/>
              </a:rPr>
              <a:t>The </a:t>
            </a:r>
            <a:r>
              <a:rPr lang="en-US" sz="1200" b="0" i="1" u="sng" kern="100">
                <a:effectLst/>
                <a:latin typeface="Calibri" panose="020F0502020204030204" pitchFamily="34" charset="0"/>
                <a:ea typeface="Calibri" panose="020F0502020204030204" pitchFamily="34" charset="0"/>
                <a:cs typeface="Times New Roman" panose="02020603050405020304" pitchFamily="18" charset="0"/>
              </a:rPr>
              <a:t>Initial Lat/long and/or TRS</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 fields should be filled in based on the when you initially plotted the incident during that exercise.</a:t>
            </a:r>
          </a:p>
          <a:p>
            <a:pPr marL="742950" marR="0" lvl="1" indent="-285750" algn="l">
              <a:buFont typeface="+mj-lt"/>
              <a:buAutoNum type="alphaLcPeriod"/>
            </a:pPr>
            <a:r>
              <a:rPr lang="en-US" sz="1200" b="0" i="1" u="sng" kern="100">
                <a:effectLst/>
                <a:latin typeface="Calibri" panose="020F0502020204030204" pitchFamily="34" charset="0"/>
                <a:ea typeface="Calibri" panose="020F0502020204030204" pitchFamily="34" charset="0"/>
                <a:cs typeface="Times New Roman" panose="02020603050405020304" pitchFamily="18" charset="0"/>
              </a:rPr>
              <a:t>Disc Acres</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 – </a:t>
            </a:r>
            <a:r>
              <a:rPr lang="en-US" sz="1200" kern="100">
                <a:effectLst/>
                <a:latin typeface="Calibri" panose="020F0502020204030204" pitchFamily="34" charset="0"/>
                <a:ea typeface="Calibri" panose="020F0502020204030204" pitchFamily="34" charset="0"/>
                <a:cs typeface="Times New Roman" panose="02020603050405020304" pitchFamily="18" charset="0"/>
              </a:rPr>
              <a:t>Should be left blank </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until it is a confirmed wildfire.  This is a field that will integrate data to IRWIN when filled in.  You will want to wait and have a discussion with the Floor Coordinator before doing anything with codes. </a:t>
            </a:r>
          </a:p>
          <a:p>
            <a:pPr marL="742950" marR="0" lvl="1" indent="-285750" algn="l">
              <a:buFont typeface="+mj-lt"/>
              <a:buAutoNum type="alphaLcPeriod"/>
            </a:pPr>
            <a:r>
              <a:rPr lang="en-US" sz="1200" b="0" i="1" u="sng" kern="100">
                <a:effectLst/>
                <a:latin typeface="Calibri" panose="020F0502020204030204" pitchFamily="34" charset="0"/>
                <a:ea typeface="Calibri" panose="020F0502020204030204" pitchFamily="34" charset="0"/>
                <a:cs typeface="Times New Roman" panose="02020603050405020304" pitchFamily="18" charset="0"/>
              </a:rPr>
              <a:t>Reporting Party</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 is the name and number of who reported the incident information.  </a:t>
            </a:r>
          </a:p>
          <a:p>
            <a:pPr marL="1143000" marR="0" lvl="2" indent="-228600" algn="l">
              <a:buFont typeface="+mj-lt"/>
              <a:buAutoNum type="romanLcPeriod"/>
            </a:pPr>
            <a:r>
              <a:rPr lang="en-US" sz="1200" b="0" kern="100">
                <a:effectLst/>
                <a:latin typeface="Calibri" panose="020F0502020204030204" pitchFamily="34" charset="0"/>
                <a:ea typeface="Calibri" panose="020F0502020204030204" pitchFamily="34" charset="0"/>
                <a:cs typeface="Times New Roman" panose="02020603050405020304" pitchFamily="18" charset="0"/>
              </a:rPr>
              <a:t>For the exercise Enter </a:t>
            </a:r>
            <a:r>
              <a:rPr lang="en-US" sz="1200" kern="100">
                <a:effectLst/>
                <a:latin typeface="Calibri" panose="020F0502020204030204" pitchFamily="34" charset="0"/>
                <a:ea typeface="Calibri" panose="020F0502020204030204" pitchFamily="34" charset="0"/>
                <a:cs typeface="Times New Roman" panose="02020603050405020304" pitchFamily="18" charset="0"/>
              </a:rPr>
              <a:t>Smokey Bear 800-123-4567.</a:t>
            </a:r>
          </a:p>
          <a:p>
            <a:pPr marL="742950" marR="0" lvl="1" indent="-285750" algn="l">
              <a:buFont typeface="+mj-lt"/>
              <a:buAutoNum type="alphaLcPeriod"/>
            </a:pPr>
            <a:r>
              <a:rPr lang="en-US" sz="1200" b="0" i="1" u="sng" kern="100">
                <a:effectLst/>
                <a:latin typeface="Calibri" panose="020F0502020204030204" pitchFamily="34" charset="0"/>
                <a:ea typeface="Calibri" panose="020F0502020204030204" pitchFamily="34" charset="0"/>
                <a:cs typeface="Times New Roman" panose="02020603050405020304" pitchFamily="18" charset="0"/>
              </a:rPr>
              <a:t>Initial Report</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 is the information given by the reporting party. </a:t>
            </a:r>
          </a:p>
          <a:p>
            <a:pPr marL="1143000" marR="0" lvl="2" indent="-228600" algn="l">
              <a:buFont typeface="+mj-lt"/>
              <a:buAutoNum type="romanLcPeriod"/>
            </a:pPr>
            <a:r>
              <a:rPr lang="en-US" sz="1200" b="0" kern="100">
                <a:effectLst/>
                <a:latin typeface="Calibri" panose="020F0502020204030204" pitchFamily="34" charset="0"/>
                <a:ea typeface="Calibri" panose="020F0502020204030204" pitchFamily="34" charset="0"/>
                <a:cs typeface="Times New Roman" panose="02020603050405020304" pitchFamily="18" charset="0"/>
              </a:rPr>
              <a:t>For this exercise type the following information </a:t>
            </a:r>
            <a:r>
              <a:rPr lang="en-US" sz="1200" kern="100">
                <a:effectLst/>
                <a:latin typeface="Calibri" panose="020F0502020204030204" pitchFamily="34" charset="0"/>
                <a:ea typeface="Calibri" panose="020F0502020204030204" pitchFamily="34" charset="0"/>
                <a:cs typeface="Times New Roman" panose="02020603050405020304" pitchFamily="18" charset="0"/>
              </a:rPr>
              <a:t>– large smoke column to the North of Nira Campground off Sunset Valley Road.</a:t>
            </a:r>
          </a:p>
          <a:p>
            <a:pPr marL="742950" marR="0" lvl="1" indent="-285750" algn="l">
              <a:buFont typeface="+mj-lt"/>
              <a:buAutoNum type="alphaLcPeriod"/>
            </a:pPr>
            <a:r>
              <a:rPr lang="en-US" sz="1200" b="0" i="1" u="sng" kern="100">
                <a:effectLst/>
                <a:latin typeface="Calibri" panose="020F0502020204030204" pitchFamily="34" charset="0"/>
                <a:ea typeface="Calibri" panose="020F0502020204030204" pitchFamily="34" charset="0"/>
                <a:cs typeface="Times New Roman" panose="02020603050405020304" pitchFamily="18" charset="0"/>
              </a:rPr>
              <a:t>Initial Location</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 field is a free-type field that each center will have standards for. For this exercise type the county that shows up for the location at the bottom of the map in the grey footer section.  You can also copy text from the footer section.  For this Exercise Type Los Padres NF.  You can determine this by Unit ID and Zooming out on the map.</a:t>
            </a:r>
          </a:p>
          <a:p>
            <a:pPr marL="742950" marR="0" lvl="1" indent="-285750" algn="l">
              <a:buFont typeface="+mj-lt"/>
              <a:buAutoNum type="alphaLcPeriod"/>
            </a:pPr>
            <a:r>
              <a:rPr lang="en-US" sz="1200" b="0" i="1" u="sng" kern="100">
                <a:effectLst/>
                <a:latin typeface="Calibri" panose="020F0502020204030204" pitchFamily="34" charset="0"/>
                <a:ea typeface="Calibri" panose="020F0502020204030204" pitchFamily="34" charset="0"/>
                <a:cs typeface="Times New Roman" panose="02020603050405020304" pitchFamily="18" charset="0"/>
              </a:rPr>
              <a:t>Actual Location</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 field will be left blank until Point of Origin (P.O.O.) is confirmed.</a:t>
            </a:r>
          </a:p>
          <a:p>
            <a:pPr marL="742950" marR="0" lvl="1" indent="-285750" algn="l">
              <a:buFont typeface="+mj-lt"/>
              <a:buAutoNum type="alphaLcPeriod"/>
            </a:pPr>
            <a:r>
              <a:rPr lang="en-US" sz="1200" b="0" i="1" u="sng" kern="100">
                <a:effectLst/>
                <a:latin typeface="Calibri" panose="020F0502020204030204" pitchFamily="34" charset="0"/>
                <a:ea typeface="Calibri" panose="020F0502020204030204" pitchFamily="34" charset="0"/>
                <a:cs typeface="Times New Roman" panose="02020603050405020304" pitchFamily="18" charset="0"/>
              </a:rPr>
              <a:t>Notes</a:t>
            </a:r>
            <a:r>
              <a:rPr lang="en-US" sz="1200" b="0" i="1" kern="100">
                <a:effectLst/>
                <a:latin typeface="Calibri" panose="020F0502020204030204" pitchFamily="34" charset="0"/>
                <a:ea typeface="Calibri" panose="020F0502020204030204" pitchFamily="34" charset="0"/>
                <a:cs typeface="Times New Roman" panose="02020603050405020304" pitchFamily="18" charset="0"/>
              </a:rPr>
              <a:t> field is center specific.</a:t>
            </a:r>
            <a:endParaRPr lang="en-US" sz="1200" b="0" kern="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l">
              <a:buFont typeface="+mj-lt"/>
              <a:buAutoNum type="romanLcPeriod"/>
            </a:pPr>
            <a:r>
              <a:rPr lang="en-US" sz="1200" b="0" kern="100">
                <a:effectLst/>
                <a:latin typeface="Calibri" panose="020F0502020204030204" pitchFamily="34" charset="0"/>
                <a:ea typeface="Calibri" panose="020F0502020204030204" pitchFamily="34" charset="0"/>
                <a:cs typeface="Times New Roman" panose="02020603050405020304" pitchFamily="18" charset="0"/>
              </a:rPr>
              <a:t>Nothing to enter for this exercise.</a:t>
            </a:r>
          </a:p>
          <a:p>
            <a:pPr marL="742950" marR="0" lvl="1" indent="-285750" algn="l">
              <a:buFont typeface="+mj-lt"/>
              <a:buAutoNum type="alphaLcPeriod"/>
            </a:pPr>
            <a:r>
              <a:rPr lang="en-US" sz="1200" b="0" i="1" u="sng" kern="100">
                <a:effectLst/>
                <a:latin typeface="Calibri" panose="020F0502020204030204" pitchFamily="34" charset="0"/>
                <a:ea typeface="Calibri" panose="020F0502020204030204" pitchFamily="34" charset="0"/>
                <a:cs typeface="Times New Roman" panose="02020603050405020304" pitchFamily="18" charset="0"/>
              </a:rPr>
              <a:t>Web Comment</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 is a center specific field.</a:t>
            </a:r>
          </a:p>
          <a:p>
            <a:pPr marL="1143000" marR="0" lvl="2" indent="-228600" algn="l">
              <a:buFont typeface="+mj-lt"/>
              <a:buAutoNum type="romanLcPeriod"/>
            </a:pPr>
            <a:r>
              <a:rPr lang="en-US" sz="1200" b="0" kern="100">
                <a:effectLst/>
                <a:latin typeface="Calibri" panose="020F0502020204030204" pitchFamily="34" charset="0"/>
                <a:ea typeface="Calibri" panose="020F0502020204030204" pitchFamily="34" charset="0"/>
                <a:cs typeface="Times New Roman" panose="02020603050405020304" pitchFamily="18" charset="0"/>
              </a:rPr>
              <a:t>Nothing to enter for this exercise.</a:t>
            </a:r>
          </a:p>
          <a:p>
            <a:pPr marL="742950" marR="0" lvl="1" indent="-285750" algn="l">
              <a:buFont typeface="+mj-lt"/>
              <a:buAutoNum type="alphaLcPeriod"/>
            </a:pPr>
            <a:r>
              <a:rPr lang="en-US" sz="1200" b="0" i="1" u="sng" kern="100">
                <a:effectLst/>
                <a:latin typeface="Calibri" panose="020F0502020204030204" pitchFamily="34" charset="0"/>
                <a:ea typeface="Calibri" panose="020F0502020204030204" pitchFamily="34" charset="0"/>
                <a:cs typeface="Times New Roman" panose="02020603050405020304" pitchFamily="18" charset="0"/>
              </a:rPr>
              <a:t>This Center has primary responsibility</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 check box means this center has the data authority for this incident.</a:t>
            </a:r>
          </a:p>
          <a:p>
            <a:pPr marL="742950" marR="0" lvl="1" indent="-285750" algn="l">
              <a:buFont typeface="+mj-lt"/>
              <a:buAutoNum type="alphaLcPeriod"/>
            </a:pPr>
            <a:r>
              <a:rPr lang="en-US" sz="1200" b="0" i="1" u="sng" kern="100">
                <a:effectLst/>
                <a:latin typeface="Calibri" panose="020F0502020204030204" pitchFamily="34" charset="0"/>
                <a:ea typeface="Calibri" panose="020F0502020204030204" pitchFamily="34" charset="0"/>
                <a:cs typeface="Times New Roman" panose="02020603050405020304" pitchFamily="18" charset="0"/>
              </a:rPr>
              <a:t>No </a:t>
            </a:r>
            <a:r>
              <a:rPr lang="en-US" sz="1200" b="0" i="1" u="sng" kern="100" err="1">
                <a:effectLst/>
                <a:latin typeface="Calibri" panose="020F0502020204030204" pitchFamily="34" charset="0"/>
                <a:ea typeface="Calibri" panose="020F0502020204030204" pitchFamily="34" charset="0"/>
                <a:cs typeface="Times New Roman" panose="02020603050405020304" pitchFamily="18" charset="0"/>
              </a:rPr>
              <a:t>Wildweb</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 checkbox is used when you do not want and incident to show on </a:t>
            </a:r>
            <a:r>
              <a:rPr lang="en-US" sz="1200" b="0" kern="100" err="1">
                <a:effectLst/>
                <a:latin typeface="Calibri" panose="020F0502020204030204" pitchFamily="34" charset="0"/>
                <a:ea typeface="Calibri" panose="020F0502020204030204" pitchFamily="34" charset="0"/>
                <a:cs typeface="Times New Roman" panose="02020603050405020304" pitchFamily="18" charset="0"/>
              </a:rPr>
              <a:t>wildweb</a:t>
            </a:r>
            <a:r>
              <a:rPr lang="en-US" sz="1200" b="0" kern="100">
                <a:effectLst/>
                <a:latin typeface="Calibri" panose="020F0502020204030204" pitchFamily="34" charset="0"/>
                <a:ea typeface="Calibri" panose="020F0502020204030204" pitchFamily="34" charset="0"/>
                <a:cs typeface="Times New Roman" panose="02020603050405020304" pitchFamily="18" charset="0"/>
              </a:rPr>
              <a:t>.  This field is center specific. Leave unchecked for this exercise.</a:t>
            </a:r>
          </a:p>
          <a:p>
            <a:pPr marL="742950" marR="0" lvl="1" indent="-285750" algn="l">
              <a:buFont typeface="+mj-lt"/>
              <a:buAutoNum type="alphaLcPeriod"/>
            </a:pPr>
            <a:r>
              <a:rPr lang="en-US" sz="1200" b="0" kern="100">
                <a:effectLst/>
                <a:latin typeface="Calibri" panose="020F0502020204030204" pitchFamily="34" charset="0"/>
                <a:ea typeface="Calibri" panose="020F0502020204030204" pitchFamily="34" charset="0"/>
                <a:cs typeface="Times New Roman" panose="02020603050405020304" pitchFamily="18" charset="0"/>
              </a:rPr>
              <a:t>What do you notice about the fire location that would be important to let your floor supervisor and Duty Officer know?  - near or in a Wilderness Area</a:t>
            </a:r>
          </a:p>
        </p:txBody>
      </p:sp>
      <p:sp>
        <p:nvSpPr>
          <p:cNvPr id="3" name="Title 2">
            <a:extLst>
              <a:ext uri="{FF2B5EF4-FFF2-40B4-BE49-F238E27FC236}">
                <a16:creationId xmlns:a16="http://schemas.microsoft.com/office/drawing/2014/main" id="{AF62DDDF-A8F3-8B96-CC0F-AF8CA74B10B3}"/>
              </a:ext>
            </a:extLst>
          </p:cNvPr>
          <p:cNvSpPr>
            <a:spLocks noGrp="1"/>
          </p:cNvSpPr>
          <p:nvPr>
            <p:ph type="title"/>
          </p:nvPr>
        </p:nvSpPr>
        <p:spPr/>
        <p:txBody>
          <a:bodyPr/>
          <a:lstStyle/>
          <a:p>
            <a:r>
              <a:rPr lang="en-US"/>
              <a:t>Incident Panel Exercises</a:t>
            </a:r>
          </a:p>
        </p:txBody>
      </p:sp>
    </p:spTree>
    <p:extLst>
      <p:ext uri="{BB962C8B-B14F-4D97-AF65-F5344CB8AC3E}">
        <p14:creationId xmlns:p14="http://schemas.microsoft.com/office/powerpoint/2010/main" val="42133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690651-8C71-1E56-68F8-57578B026F1C}"/>
              </a:ext>
            </a:extLst>
          </p:cNvPr>
          <p:cNvSpPr>
            <a:spLocks noGrp="1"/>
          </p:cNvSpPr>
          <p:nvPr>
            <p:ph type="title"/>
          </p:nvPr>
        </p:nvSpPr>
        <p:spPr/>
        <p:txBody>
          <a:bodyPr/>
          <a:lstStyle/>
          <a:p>
            <a:r>
              <a:rPr lang="en-US"/>
              <a:t>Objectives</a:t>
            </a:r>
          </a:p>
        </p:txBody>
      </p:sp>
      <p:sp>
        <p:nvSpPr>
          <p:cNvPr id="2" name="Content Placeholder 1">
            <a:extLst>
              <a:ext uri="{FF2B5EF4-FFF2-40B4-BE49-F238E27FC236}">
                <a16:creationId xmlns:a16="http://schemas.microsoft.com/office/drawing/2014/main" id="{5ACE5B62-DE56-EFC6-261C-BC6B7DB8A581}"/>
              </a:ext>
            </a:extLst>
          </p:cNvPr>
          <p:cNvSpPr>
            <a:spLocks noGrp="1"/>
          </p:cNvSpPr>
          <p:nvPr>
            <p:ph sz="quarter" idx="12"/>
          </p:nvPr>
        </p:nvSpPr>
        <p:spPr/>
        <p:txBody>
          <a:bodyPr/>
          <a:lstStyle/>
          <a:p>
            <a:pPr marL="0" indent="0">
              <a:buNone/>
            </a:pPr>
            <a:r>
              <a:rPr lang="en-US" b="0"/>
              <a:t>Students will be able to :</a:t>
            </a:r>
          </a:p>
          <a:p>
            <a:pPr marL="0" indent="0">
              <a:buNone/>
            </a:pPr>
            <a:endParaRPr lang="en-US" b="0"/>
          </a:p>
          <a:p>
            <a:r>
              <a:rPr lang="en-US" b="0" i="0">
                <a:solidFill>
                  <a:srgbClr val="000000"/>
                </a:solidFill>
                <a:effectLst/>
                <a:latin typeface="Times New Roman" panose="02020603050405020304" pitchFamily="18" charset="0"/>
              </a:rPr>
              <a:t>Identify three unique elements that the IADP should receive from a briefing.</a:t>
            </a:r>
          </a:p>
          <a:p>
            <a:r>
              <a:rPr lang="en-US" b="0" i="0">
                <a:solidFill>
                  <a:srgbClr val="000000"/>
                </a:solidFill>
                <a:effectLst/>
                <a:latin typeface="Times New Roman" panose="02020603050405020304" pitchFamily="18" charset="0"/>
              </a:rPr>
              <a:t>Identify and discuss common situations that create stress in a busy dispatch environment.  </a:t>
            </a:r>
            <a:endParaRPr lang="en-US" b="0">
              <a:solidFill>
                <a:srgbClr val="000000"/>
              </a:solidFill>
              <a:latin typeface="Times New Roman" panose="02020603050405020304" pitchFamily="18" charset="0"/>
            </a:endParaRPr>
          </a:p>
          <a:p>
            <a:r>
              <a:rPr lang="en-US" b="0" i="0">
                <a:solidFill>
                  <a:srgbClr val="000000"/>
                </a:solidFill>
                <a:effectLst/>
                <a:latin typeface="Times New Roman" panose="02020603050405020304" pitchFamily="18" charset="0"/>
              </a:rPr>
              <a:t>Describe four techniques that are effective in responding to urgent/stressful situations.  </a:t>
            </a:r>
          </a:p>
          <a:p>
            <a:r>
              <a:rPr lang="en-US" b="0" i="0">
                <a:solidFill>
                  <a:srgbClr val="000000"/>
                </a:solidFill>
                <a:effectLst/>
                <a:latin typeface="Times New Roman" panose="02020603050405020304" pitchFamily="18" charset="0"/>
              </a:rPr>
              <a:t>Utilize WildCAD-E to map, send texts, create</a:t>
            </a:r>
            <a:r>
              <a:rPr lang="en-US" b="0">
                <a:solidFill>
                  <a:srgbClr val="000000"/>
                </a:solidFill>
                <a:latin typeface="Times New Roman" panose="02020603050405020304" pitchFamily="18" charset="0"/>
              </a:rPr>
              <a:t> </a:t>
            </a:r>
            <a:r>
              <a:rPr lang="en-US" b="0" i="0">
                <a:solidFill>
                  <a:srgbClr val="000000"/>
                </a:solidFill>
                <a:effectLst/>
                <a:latin typeface="Times New Roman" panose="02020603050405020304" pitchFamily="18" charset="0"/>
              </a:rPr>
              <a:t>and maintain incident(s).</a:t>
            </a:r>
            <a:endParaRPr lang="en-US"/>
          </a:p>
        </p:txBody>
      </p:sp>
    </p:spTree>
    <p:custDataLst>
      <p:tags r:id="rId1"/>
    </p:custDataLst>
    <p:extLst>
      <p:ext uri="{BB962C8B-B14F-4D97-AF65-F5344CB8AC3E}">
        <p14:creationId xmlns:p14="http://schemas.microsoft.com/office/powerpoint/2010/main" val="3741095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CADBC-4813-DBA5-EFB1-19F0827C380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3169D-4CA9-7C99-548B-CF1AE7D0C85B}"/>
              </a:ext>
            </a:extLst>
          </p:cNvPr>
          <p:cNvSpPr>
            <a:spLocks noGrp="1"/>
          </p:cNvSpPr>
          <p:nvPr>
            <p:ph sz="quarter" idx="12"/>
          </p:nvPr>
        </p:nvSpPr>
        <p:spPr>
          <a:xfrm>
            <a:off x="228600" y="990600"/>
            <a:ext cx="8686800" cy="5486400"/>
          </a:xfrm>
        </p:spPr>
        <p:txBody>
          <a:bodyPr>
            <a:normAutofit/>
          </a:bodyPr>
          <a:lstStyle/>
          <a:p>
            <a:pPr marL="0" marR="0" indent="0" algn="ctr">
              <a:spcBef>
                <a:spcPts val="1200"/>
              </a:spcBef>
              <a:spcAft>
                <a:spcPts val="600"/>
              </a:spcAft>
              <a:buNone/>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Exercise 2.3</a:t>
            </a:r>
          </a:p>
          <a:p>
            <a:pPr marL="342900" marR="0" lvl="0" indent="-342900" algn="l">
              <a:spcBef>
                <a:spcPts val="365"/>
              </a:spcBef>
              <a:buFont typeface="+mj-lt"/>
              <a:buAutoNum type="arabicParenR"/>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RESP Tab</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This tab is where resources will be assigned to the incident along with their responding status.  Instructor needs to go over run cards and explain how the columns work and suggested resources.</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In the Resource Panel set the Lineup dropdown to SBD.</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Assign the following resources by clicking on it in the Resource Panel and then click Assign button on incident response tab.</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The response for this fire on a moderate day will be:</a:t>
            </a:r>
          </a:p>
          <a:p>
            <a:pPr marL="1143000" marR="0" lvl="2" indent="-228600" algn="l">
              <a:buFont typeface="+mj-lt"/>
              <a:buAutoNum type="romanLcPeriod"/>
            </a:pPr>
            <a:r>
              <a:rPr lang="en-US" kern="100">
                <a:effectLst/>
                <a:latin typeface="Calibri" panose="020F0502020204030204" pitchFamily="34" charset="0"/>
                <a:ea typeface="Calibri" panose="020F0502020204030204" pitchFamily="34" charset="0"/>
                <a:cs typeface="Times New Roman" panose="02020603050405020304" pitchFamily="18" charset="0"/>
              </a:rPr>
              <a:t>2 Engines </a:t>
            </a:r>
            <a:r>
              <a:rPr lang="en-US" b="0" kern="100">
                <a:effectLst/>
                <a:latin typeface="Calibri" panose="020F0502020204030204" pitchFamily="34" charset="0"/>
                <a:ea typeface="Calibri" panose="020F0502020204030204" pitchFamily="34" charset="0"/>
                <a:cs typeface="Times New Roman" panose="02020603050405020304" pitchFamily="18" charset="0"/>
              </a:rPr>
              <a:t>– E44LPF, E343LPF</a:t>
            </a:r>
          </a:p>
          <a:p>
            <a:pPr marL="1143000" marR="0" lvl="2" indent="-228600" algn="l">
              <a:buFont typeface="+mj-lt"/>
              <a:buAutoNum type="romanLcPeriod"/>
            </a:pPr>
            <a:r>
              <a:rPr lang="en-US" kern="100">
                <a:effectLst/>
                <a:latin typeface="Calibri" panose="020F0502020204030204" pitchFamily="34" charset="0"/>
                <a:ea typeface="Calibri" panose="020F0502020204030204" pitchFamily="34" charset="0"/>
                <a:cs typeface="Times New Roman" panose="02020603050405020304" pitchFamily="18" charset="0"/>
              </a:rPr>
              <a:t>Patrol</a:t>
            </a:r>
            <a:r>
              <a:rPr lang="en-US" b="0" kern="100">
                <a:effectLst/>
                <a:latin typeface="Calibri" panose="020F0502020204030204" pitchFamily="34" charset="0"/>
                <a:ea typeface="Calibri" panose="020F0502020204030204" pitchFamily="34" charset="0"/>
                <a:cs typeface="Times New Roman" panose="02020603050405020304" pitchFamily="18" charset="0"/>
              </a:rPr>
              <a:t> – PAT42ALPF</a:t>
            </a:r>
          </a:p>
          <a:p>
            <a:pPr marL="1143000" marR="0" lvl="2" indent="-228600" algn="l">
              <a:buFont typeface="+mj-lt"/>
              <a:buAutoNum type="romanLcPeriod"/>
            </a:pPr>
            <a:r>
              <a:rPr lang="en-US" kern="100">
                <a:effectLst/>
                <a:latin typeface="Calibri" panose="020F0502020204030204" pitchFamily="34" charset="0"/>
                <a:ea typeface="Calibri" panose="020F0502020204030204" pitchFamily="34" charset="0"/>
                <a:cs typeface="Times New Roman" panose="02020603050405020304" pitchFamily="18" charset="0"/>
              </a:rPr>
              <a:t>Overhead</a:t>
            </a:r>
            <a:r>
              <a:rPr lang="en-US" b="0" kern="100">
                <a:effectLst/>
                <a:latin typeface="Calibri" panose="020F0502020204030204" pitchFamily="34" charset="0"/>
                <a:ea typeface="Calibri" panose="020F0502020204030204" pitchFamily="34" charset="0"/>
                <a:cs typeface="Times New Roman" panose="02020603050405020304" pitchFamily="18" charset="0"/>
              </a:rPr>
              <a:t> – BC41LPF</a:t>
            </a:r>
          </a:p>
          <a:p>
            <a:pPr marL="1143000" marR="0" lvl="2" indent="-228600" algn="l">
              <a:buFont typeface="+mj-lt"/>
              <a:buAutoNum type="romanLcPeriod"/>
            </a:pPr>
            <a:r>
              <a:rPr lang="en-US" kern="100">
                <a:effectLst/>
                <a:latin typeface="Calibri" panose="020F0502020204030204" pitchFamily="34" charset="0"/>
                <a:ea typeface="Calibri" panose="020F0502020204030204" pitchFamily="34" charset="0"/>
                <a:cs typeface="Times New Roman" panose="02020603050405020304" pitchFamily="18" charset="0"/>
              </a:rPr>
              <a:t>Water Tender </a:t>
            </a:r>
            <a:r>
              <a:rPr lang="en-US" b="0" kern="100">
                <a:effectLst/>
                <a:latin typeface="Calibri" panose="020F0502020204030204" pitchFamily="34" charset="0"/>
                <a:ea typeface="Calibri" panose="020F0502020204030204" pitchFamily="34" charset="0"/>
                <a:cs typeface="Times New Roman" panose="02020603050405020304" pitchFamily="18" charset="0"/>
              </a:rPr>
              <a:t>– WT23LPF</a:t>
            </a:r>
          </a:p>
          <a:p>
            <a:pPr marL="1143000" marR="0" lvl="2" indent="-228600" algn="l">
              <a:buFont typeface="+mj-lt"/>
              <a:buAutoNum type="romanLcPeriod"/>
            </a:pPr>
            <a:r>
              <a:rPr lang="en-US" kern="100">
                <a:effectLst/>
                <a:latin typeface="Calibri" panose="020F0502020204030204" pitchFamily="34" charset="0"/>
                <a:ea typeface="Calibri" panose="020F0502020204030204" pitchFamily="34" charset="0"/>
                <a:cs typeface="Times New Roman" panose="02020603050405020304" pitchFamily="18" charset="0"/>
              </a:rPr>
              <a:t>Air Attack </a:t>
            </a:r>
            <a:r>
              <a:rPr lang="en-US" b="0" kern="100">
                <a:effectLst/>
                <a:latin typeface="Calibri" panose="020F0502020204030204" pitchFamily="34" charset="0"/>
                <a:ea typeface="Calibri" panose="020F0502020204030204" pitchFamily="34" charset="0"/>
                <a:cs typeface="Times New Roman" panose="02020603050405020304" pitchFamily="18" charset="0"/>
              </a:rPr>
              <a:t>– AC Desk Will handle</a:t>
            </a:r>
          </a:p>
          <a:p>
            <a:pPr marL="1143000" marR="0" lvl="2" indent="-228600" algn="l">
              <a:buFont typeface="+mj-lt"/>
              <a:buAutoNum type="romanLcPeriod"/>
            </a:pPr>
            <a:r>
              <a:rPr lang="en-US" kern="100">
                <a:effectLst/>
                <a:latin typeface="Calibri" panose="020F0502020204030204" pitchFamily="34" charset="0"/>
                <a:ea typeface="Calibri" panose="020F0502020204030204" pitchFamily="34" charset="0"/>
                <a:cs typeface="Times New Roman" panose="02020603050405020304" pitchFamily="18" charset="0"/>
              </a:rPr>
              <a:t>Air Tanker </a:t>
            </a:r>
            <a:r>
              <a:rPr lang="en-US" b="0" kern="100">
                <a:effectLst/>
                <a:latin typeface="Calibri" panose="020F0502020204030204" pitchFamily="34" charset="0"/>
                <a:ea typeface="Calibri" panose="020F0502020204030204" pitchFamily="34" charset="0"/>
                <a:cs typeface="Times New Roman" panose="02020603050405020304" pitchFamily="18" charset="0"/>
              </a:rPr>
              <a:t>– AC Desk Will handle</a:t>
            </a:r>
          </a:p>
          <a:p>
            <a:pPr marL="1143000" marR="0" lvl="2" indent="-228600" algn="l">
              <a:buFont typeface="+mj-lt"/>
              <a:buAutoNum type="romanLcPeriod"/>
            </a:pPr>
            <a:r>
              <a:rPr lang="en-US" kern="100">
                <a:effectLst/>
                <a:latin typeface="Calibri" panose="020F0502020204030204" pitchFamily="34" charset="0"/>
                <a:ea typeface="Calibri" panose="020F0502020204030204" pitchFamily="34" charset="0"/>
                <a:cs typeface="Times New Roman" panose="02020603050405020304" pitchFamily="18" charset="0"/>
              </a:rPr>
              <a:t>Helicopter</a:t>
            </a:r>
            <a:r>
              <a:rPr lang="en-US" b="0" kern="100">
                <a:effectLst/>
                <a:latin typeface="Calibri" panose="020F0502020204030204" pitchFamily="34" charset="0"/>
                <a:ea typeface="Calibri" panose="020F0502020204030204" pitchFamily="34" charset="0"/>
                <a:cs typeface="Times New Roman" panose="02020603050405020304" pitchFamily="18" charset="0"/>
              </a:rPr>
              <a:t> – HEL528LPF</a:t>
            </a:r>
          </a:p>
          <a:p>
            <a:pPr marL="1143000" marR="0" lvl="2" indent="-228600" algn="l">
              <a:buFont typeface="+mj-lt"/>
              <a:buAutoNum type="romanLcPeriod"/>
            </a:pPr>
            <a:r>
              <a:rPr lang="en-US" kern="100">
                <a:effectLst/>
                <a:latin typeface="Calibri" panose="020F0502020204030204" pitchFamily="34" charset="0"/>
                <a:ea typeface="Calibri" panose="020F0502020204030204" pitchFamily="34" charset="0"/>
                <a:cs typeface="Times New Roman" panose="02020603050405020304" pitchFamily="18" charset="0"/>
              </a:rPr>
              <a:t>Dozer</a:t>
            </a:r>
            <a:r>
              <a:rPr lang="en-US" b="0" kern="100">
                <a:effectLst/>
                <a:latin typeface="Calibri" panose="020F0502020204030204" pitchFamily="34" charset="0"/>
                <a:ea typeface="Calibri" panose="020F0502020204030204" pitchFamily="34" charset="0"/>
                <a:cs typeface="Times New Roman" panose="02020603050405020304" pitchFamily="18" charset="0"/>
              </a:rPr>
              <a:t> – DOZ41LPF</a:t>
            </a:r>
          </a:p>
          <a:p>
            <a:pPr marL="0" marR="0" indent="0">
              <a:spcBef>
                <a:spcPts val="1200"/>
              </a:spcBef>
              <a:spcAft>
                <a:spcPts val="600"/>
              </a:spcAft>
              <a:buNone/>
            </a:pPr>
            <a:endParaRPr lang="en-US" sz="1200" b="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FFDE428D-7213-171E-EF5F-3DF89CE5FBF5}"/>
              </a:ext>
            </a:extLst>
          </p:cNvPr>
          <p:cNvSpPr>
            <a:spLocks noGrp="1"/>
          </p:cNvSpPr>
          <p:nvPr>
            <p:ph type="title"/>
          </p:nvPr>
        </p:nvSpPr>
        <p:spPr/>
        <p:txBody>
          <a:bodyPr/>
          <a:lstStyle/>
          <a:p>
            <a:r>
              <a:rPr lang="en-US"/>
              <a:t>Incident Panel Exercises</a:t>
            </a:r>
          </a:p>
        </p:txBody>
      </p:sp>
    </p:spTree>
    <p:extLst>
      <p:ext uri="{BB962C8B-B14F-4D97-AF65-F5344CB8AC3E}">
        <p14:creationId xmlns:p14="http://schemas.microsoft.com/office/powerpoint/2010/main" val="189237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AB31-F722-C6FB-D01C-60CFCC5AF4F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848C4-9940-E576-9F27-EB112854DD7F}"/>
              </a:ext>
            </a:extLst>
          </p:cNvPr>
          <p:cNvSpPr>
            <a:spLocks noGrp="1"/>
          </p:cNvSpPr>
          <p:nvPr>
            <p:ph sz="quarter" idx="12"/>
          </p:nvPr>
        </p:nvSpPr>
        <p:spPr>
          <a:xfrm>
            <a:off x="228600" y="990600"/>
            <a:ext cx="8686800" cy="5486400"/>
          </a:xfrm>
        </p:spPr>
        <p:txBody>
          <a:bodyPr>
            <a:normAutofit/>
          </a:bodyPr>
          <a:lstStyle/>
          <a:p>
            <a:pPr marL="0" marR="0" indent="0" algn="ctr">
              <a:spcBef>
                <a:spcPts val="1200"/>
              </a:spcBef>
              <a:spcAft>
                <a:spcPts val="600"/>
              </a:spcAft>
              <a:buNone/>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Exercise 2.3</a:t>
            </a:r>
          </a:p>
          <a:p>
            <a:pPr marL="342900" marR="0" lvl="0" indent="-342900" algn="l">
              <a:spcBef>
                <a:spcPts val="365"/>
              </a:spcBef>
              <a:buFont typeface="+mj-lt"/>
              <a:buAutoNum type="arabicParenR"/>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RESP Tab - </a:t>
            </a:r>
            <a:r>
              <a:rPr lang="en-US" sz="1600" b="1" kern="100" err="1">
                <a:effectLst/>
                <a:latin typeface="Calibri" panose="020F0502020204030204" pitchFamily="34" charset="0"/>
                <a:ea typeface="Calibri" panose="020F0502020204030204" pitchFamily="34" charset="0"/>
                <a:cs typeface="Times New Roman" panose="02020603050405020304" pitchFamily="18" charset="0"/>
              </a:rPr>
              <a:t>Cont</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spcBef>
                <a:spcPts val="365"/>
              </a:spcBef>
              <a:buFont typeface="+mj-lt"/>
              <a:buAutoNum type="alphaLcPeriod"/>
            </a:pPr>
            <a:r>
              <a:rPr lang="en-US" sz="1800" b="0" kern="100">
                <a:effectLst/>
                <a:latin typeface="Calibri" panose="020F0502020204030204" pitchFamily="34" charset="0"/>
                <a:ea typeface="Calibri" panose="020F0502020204030204" pitchFamily="34" charset="0"/>
                <a:cs typeface="Times New Roman" panose="02020603050405020304" pitchFamily="18" charset="0"/>
              </a:rPr>
              <a:t>Once all resources are committed, then you will select them all by clicking Select button and changing the Resource Status drop down to Responding.  </a:t>
            </a:r>
          </a:p>
          <a:p>
            <a:pPr marL="742950" marR="0" lvl="1" indent="-285750" algn="l">
              <a:buFont typeface="+mj-lt"/>
              <a:buAutoNum type="alphaLcPeriod"/>
            </a:pPr>
            <a:r>
              <a:rPr lang="en-US" sz="1800" b="0" kern="100">
                <a:effectLst/>
                <a:latin typeface="Calibri" panose="020F0502020204030204" pitchFamily="34" charset="0"/>
                <a:ea typeface="Calibri" panose="020F0502020204030204" pitchFamily="34" charset="0"/>
                <a:cs typeface="Times New Roman" panose="02020603050405020304" pitchFamily="18" charset="0"/>
              </a:rPr>
              <a:t>You can click the Select button to status all resources at once or individually.</a:t>
            </a:r>
          </a:p>
          <a:p>
            <a:pPr marL="742950" marR="0" lvl="1" indent="-285750" algn="l">
              <a:buFont typeface="+mj-lt"/>
              <a:buAutoNum type="alphaLcPeriod"/>
            </a:pPr>
            <a:r>
              <a:rPr lang="en-US" sz="1800" b="0">
                <a:effectLst/>
                <a:latin typeface="Times New Roman" panose="02020603050405020304" pitchFamily="18" charset="0"/>
                <a:ea typeface="Calibri" panose="020F0502020204030204" pitchFamily="34" charset="0"/>
              </a:rPr>
              <a:t>Comments typed in the Comment line will be auto logged in the incident LOG tab.</a:t>
            </a:r>
          </a:p>
          <a:p>
            <a:pPr marL="742950" marR="0" lvl="1" indent="-285750" algn="l">
              <a:buFont typeface="+mj-lt"/>
              <a:buAutoNum type="alphaLcPeriod"/>
            </a:pPr>
            <a:endParaRPr lang="en-US" b="0" kern="10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buFont typeface="+mj-lt"/>
              <a:buAutoNum type="alphaLcPeriod"/>
            </a:pPr>
            <a:endParaRPr lang="en-US" sz="1200" b="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20644B1-1717-95F0-FDF6-BD809C782054}"/>
              </a:ext>
            </a:extLst>
          </p:cNvPr>
          <p:cNvSpPr>
            <a:spLocks noGrp="1"/>
          </p:cNvSpPr>
          <p:nvPr>
            <p:ph type="title"/>
          </p:nvPr>
        </p:nvSpPr>
        <p:spPr/>
        <p:txBody>
          <a:bodyPr/>
          <a:lstStyle/>
          <a:p>
            <a:r>
              <a:rPr lang="en-US"/>
              <a:t>Incident Panel Exercises</a:t>
            </a:r>
          </a:p>
        </p:txBody>
      </p:sp>
      <p:pic>
        <p:nvPicPr>
          <p:cNvPr id="5" name="Picture 4">
            <a:extLst>
              <a:ext uri="{FF2B5EF4-FFF2-40B4-BE49-F238E27FC236}">
                <a16:creationId xmlns:a16="http://schemas.microsoft.com/office/drawing/2014/main" id="{F46F7F80-8B46-2D40-6836-D05A0187D65D}"/>
              </a:ext>
            </a:extLst>
          </p:cNvPr>
          <p:cNvPicPr>
            <a:picLocks noChangeAspect="1"/>
          </p:cNvPicPr>
          <p:nvPr/>
        </p:nvPicPr>
        <p:blipFill>
          <a:blip r:embed="rId2"/>
          <a:stretch>
            <a:fillRect/>
          </a:stretch>
        </p:blipFill>
        <p:spPr>
          <a:xfrm>
            <a:off x="914399" y="3157678"/>
            <a:ext cx="6509067" cy="2709722"/>
          </a:xfrm>
          <a:prstGeom prst="rect">
            <a:avLst/>
          </a:prstGeom>
        </p:spPr>
      </p:pic>
      <p:cxnSp>
        <p:nvCxnSpPr>
          <p:cNvPr id="6" name="Straight Arrow Connector 5">
            <a:extLst>
              <a:ext uri="{FF2B5EF4-FFF2-40B4-BE49-F238E27FC236}">
                <a16:creationId xmlns:a16="http://schemas.microsoft.com/office/drawing/2014/main" id="{D17CAD61-EC39-E36C-E9DD-608AA810BAB8}"/>
              </a:ext>
            </a:extLst>
          </p:cNvPr>
          <p:cNvCxnSpPr>
            <a:cxnSpLocks/>
          </p:cNvCxnSpPr>
          <p:nvPr/>
        </p:nvCxnSpPr>
        <p:spPr>
          <a:xfrm flipH="1">
            <a:off x="2590800" y="2889195"/>
            <a:ext cx="1146810" cy="1454205"/>
          </a:xfrm>
          <a:prstGeom prst="straightConnector1">
            <a:avLst/>
          </a:prstGeom>
          <a:noFill/>
          <a:ln w="31750" cap="flat" cmpd="sng" algn="ctr">
            <a:solidFill>
              <a:srgbClr val="FF0000"/>
            </a:solidFill>
            <a:prstDash val="solid"/>
            <a:tailEnd type="triangle"/>
          </a:ln>
          <a:effectLst/>
        </p:spPr>
      </p:cxnSp>
    </p:spTree>
    <p:extLst>
      <p:ext uri="{BB962C8B-B14F-4D97-AF65-F5344CB8AC3E}">
        <p14:creationId xmlns:p14="http://schemas.microsoft.com/office/powerpoint/2010/main" val="1297214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A2E5-213F-E000-8645-E44CAC471D3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EC93D-94F7-B229-27D9-E43459E49490}"/>
              </a:ext>
            </a:extLst>
          </p:cNvPr>
          <p:cNvSpPr>
            <a:spLocks noGrp="1"/>
          </p:cNvSpPr>
          <p:nvPr>
            <p:ph sz="quarter" idx="12"/>
          </p:nvPr>
        </p:nvSpPr>
        <p:spPr>
          <a:xfrm>
            <a:off x="228600" y="990600"/>
            <a:ext cx="8686800" cy="5486400"/>
          </a:xfrm>
        </p:spPr>
        <p:txBody>
          <a:bodyPr>
            <a:normAutofit lnSpcReduction="10000"/>
          </a:bodyPr>
          <a:lstStyle/>
          <a:p>
            <a:pPr marL="0" marR="0" indent="0" algn="ctr">
              <a:spcBef>
                <a:spcPts val="1200"/>
              </a:spcBef>
              <a:spcAft>
                <a:spcPts val="600"/>
              </a:spcAft>
              <a:buNone/>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Exercise 2.4</a:t>
            </a:r>
          </a:p>
          <a:p>
            <a:pPr marL="342900" marR="0" lvl="0" indent="-342900" algn="l">
              <a:spcBef>
                <a:spcPts val="365"/>
              </a:spcBef>
              <a:buFont typeface="+mj-lt"/>
              <a:buAutoNum type="arabicParenR"/>
            </a:pPr>
            <a:r>
              <a:rPr lang="en-US" sz="1100" b="1" kern="100">
                <a:effectLst/>
                <a:latin typeface="Times New Roman" panose="02020603050405020304" pitchFamily="18" charset="0"/>
                <a:ea typeface="Times New Roman" panose="02020603050405020304" pitchFamily="18" charset="0"/>
                <a:cs typeface="Times New Roman" panose="02020603050405020304" pitchFamily="18" charset="0"/>
              </a:rPr>
              <a:t>LOG Tab</a:t>
            </a:r>
            <a:endParaRPr lang="en-US"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l">
              <a:buFont typeface="+mj-lt"/>
              <a:buAutoNum type="alpha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All incident documentation is entered into the Log tab.  Phone calls, radio traffic, and inter-office communications.</a:t>
            </a:r>
          </a:p>
          <a:p>
            <a:pPr marL="742950" marR="0" lvl="1" indent="-285750" algn="l">
              <a:buFont typeface="+mj-lt"/>
              <a:buAutoNum type="alpha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From – who the communication is from</a:t>
            </a:r>
          </a:p>
          <a:p>
            <a:pPr marL="742950" marR="0" lvl="1" indent="-285750" algn="l">
              <a:buFont typeface="+mj-lt"/>
              <a:buAutoNum type="alpha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To – Who the communication is too</a:t>
            </a:r>
          </a:p>
          <a:p>
            <a:pPr marL="742950" marR="0" lvl="1" indent="-285750" algn="l">
              <a:buFont typeface="+mj-lt"/>
              <a:buAutoNum type="alpha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Log entry field – A summary of the communication goes here.  It is a good idea to capture both sides of the conversation when applicable, so if there is ever a question it can be clarified.  </a:t>
            </a:r>
          </a:p>
          <a:p>
            <a:pPr marL="742950" marR="0" lvl="1" indent="-285750" algn="l">
              <a:buFont typeface="+mj-lt"/>
              <a:buAutoNum type="alpha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Enter Initial caller’s smoke report information and phone number into incident log tab.</a:t>
            </a:r>
          </a:p>
          <a:p>
            <a:pPr marL="742950" marR="0" lvl="1" indent="-285750" algn="l">
              <a:buFont typeface="+mj-lt"/>
              <a:buAutoNum type="alphaLcPeriod"/>
            </a:pPr>
            <a:r>
              <a:rPr lang="en-US" sz="1400" kern="100">
                <a:effectLst/>
                <a:latin typeface="Calibri" panose="020F0502020204030204" pitchFamily="34" charset="0"/>
                <a:ea typeface="Calibri" panose="020F0502020204030204" pitchFamily="34" charset="0"/>
                <a:cs typeface="Times New Roman" panose="02020603050405020304" pitchFamily="18" charset="0"/>
              </a:rPr>
              <a:t>Phone call from Duty Officer Ken Smith “I am working on getting approval for use of Chainsaws and Helicopters in the wilderness if needed” </a:t>
            </a:r>
          </a:p>
          <a:p>
            <a:pPr marL="742950" marR="0" lvl="1" indent="-285750" algn="l">
              <a:buFont typeface="+mj-lt"/>
              <a:buAutoNum type="alpha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Radio Traffic E-343 calls into to notify you they are on scene.  (IG and Key – Prompt to go back to resp tab and status on scene.</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spcBef>
                <a:spcPts val="1200"/>
              </a:spcBef>
              <a:spcAft>
                <a:spcPts val="600"/>
              </a:spcAft>
              <a:buNone/>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Exercise 2.5</a:t>
            </a:r>
          </a:p>
          <a:p>
            <a:pPr marL="342900" marR="0" lvl="0" indent="-342900">
              <a:spcBef>
                <a:spcPts val="600"/>
              </a:spcBef>
              <a:spcAft>
                <a:spcPts val="600"/>
              </a:spcAft>
              <a:buFont typeface="+mj-lt"/>
              <a:buAutoNum type="arabicParenR"/>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FREQ</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Tab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l">
              <a:spcBef>
                <a:spcPts val="365"/>
              </a:spcBef>
              <a:buFont typeface="+mj-lt"/>
              <a:buAutoNum type="alpha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This tab is where you assign and maintain assigned frequencies for this incident.</a:t>
            </a:r>
          </a:p>
          <a:p>
            <a:pPr marL="742950" marR="0" lvl="1" indent="-285750" algn="l">
              <a:buFont typeface="+mj-lt"/>
              <a:buAutoNum type="alpha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Each center will have SOP’s on who and how frequencies get assigned.</a:t>
            </a:r>
          </a:p>
          <a:p>
            <a:pPr marL="742950" marR="0" lvl="1" indent="-285750" algn="l">
              <a:buFont typeface="+mj-lt"/>
              <a:buAutoNum type="alpha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Click the Frequency Type drop down in the lower 1/3 of the tab.</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Select Air to Ground and check box for LPF A/G 41 – 167.4750 (Primary) and click Add button.</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The frequency selected then shows in the top box as an assigned frequency.</a:t>
            </a:r>
          </a:p>
          <a:p>
            <a:pPr marL="742950" marR="0" lvl="1" indent="-285750">
              <a:spcBef>
                <a:spcPts val="600"/>
              </a:spcBef>
              <a:spcAft>
                <a:spcPts val="600"/>
              </a:spcAft>
              <a:buFont typeface="+mj-lt"/>
              <a:buAutoNum type="alphaLcPeriod"/>
            </a:pPr>
            <a:r>
              <a:rPr lang="en-US" sz="1400" b="0">
                <a:effectLst/>
                <a:latin typeface="Calibri" panose="020F0502020204030204" pitchFamily="34" charset="0"/>
                <a:ea typeface="Times New Roman" panose="02020603050405020304" pitchFamily="18" charset="0"/>
                <a:cs typeface="Times New Roman" panose="02020603050405020304" pitchFamily="18" charset="0"/>
              </a:rPr>
              <a:t>Return to drop down and assign/add Command </a:t>
            </a:r>
            <a:r>
              <a:rPr lang="en-US" sz="1400">
                <a:effectLst/>
                <a:latin typeface="Calibri" panose="020F0502020204030204" pitchFamily="34" charset="0"/>
                <a:ea typeface="Times New Roman" panose="02020603050405020304" pitchFamily="18" charset="0"/>
                <a:cs typeface="Times New Roman" panose="02020603050405020304" pitchFamily="18" charset="0"/>
              </a:rPr>
              <a:t>FN, LPF 164.9125T – Chews Ridge</a:t>
            </a:r>
            <a:r>
              <a:rPr lang="en-US" sz="1400" b="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spcBef>
                <a:spcPts val="1200"/>
              </a:spcBef>
              <a:spcAft>
                <a:spcPts val="600"/>
              </a:spcAft>
              <a:buNone/>
            </a:pPr>
            <a:endParaRPr lang="en-US" b="0" kern="10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buFont typeface="+mj-lt"/>
              <a:buAutoNum type="alphaLcPeriod"/>
            </a:pPr>
            <a:endParaRPr lang="en-US" sz="1200" b="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E5DAF82-A711-65B9-A10E-A06FD6D668B3}"/>
              </a:ext>
            </a:extLst>
          </p:cNvPr>
          <p:cNvSpPr>
            <a:spLocks noGrp="1"/>
          </p:cNvSpPr>
          <p:nvPr>
            <p:ph type="title"/>
          </p:nvPr>
        </p:nvSpPr>
        <p:spPr/>
        <p:txBody>
          <a:bodyPr/>
          <a:lstStyle/>
          <a:p>
            <a:r>
              <a:rPr lang="en-US"/>
              <a:t>Incident Panel Exercises</a:t>
            </a:r>
          </a:p>
        </p:txBody>
      </p:sp>
    </p:spTree>
    <p:extLst>
      <p:ext uri="{BB962C8B-B14F-4D97-AF65-F5344CB8AC3E}">
        <p14:creationId xmlns:p14="http://schemas.microsoft.com/office/powerpoint/2010/main" val="3712896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4AF38-7EE5-852C-E00F-B98D8EBF42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5D5801-2E9A-C1D7-2594-769A32DAA33B}"/>
              </a:ext>
            </a:extLst>
          </p:cNvPr>
          <p:cNvSpPr>
            <a:spLocks noGrp="1"/>
          </p:cNvSpPr>
          <p:nvPr>
            <p:ph sz="quarter" idx="12"/>
          </p:nvPr>
        </p:nvSpPr>
        <p:spPr>
          <a:xfrm>
            <a:off x="228600" y="990600"/>
            <a:ext cx="8686800" cy="5486400"/>
          </a:xfrm>
        </p:spPr>
        <p:txBody>
          <a:bodyPr>
            <a:normAutofit/>
          </a:bodyPr>
          <a:lstStyle/>
          <a:p>
            <a:pPr marL="0" marR="0" indent="0" algn="ctr">
              <a:spcBef>
                <a:spcPts val="1200"/>
              </a:spcBef>
              <a:spcAft>
                <a:spcPts val="600"/>
              </a:spcAft>
              <a:buNone/>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Exercise 2.6</a:t>
            </a:r>
          </a:p>
          <a:p>
            <a:pPr marL="342900" marR="0" lvl="0" indent="-342900" algn="l">
              <a:spcBef>
                <a:spcPts val="365"/>
              </a:spcBef>
              <a:buFont typeface="+mj-lt"/>
              <a:buAutoNum type="arabicParenR"/>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IC Tab</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Click the IC tab and click the plus sign to add the current IC.</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This will add a new line, click the box at the left.  Click in the name column.</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Enter the IC Name – </a:t>
            </a:r>
            <a:r>
              <a:rPr lang="en-US" sz="1600" kern="100">
                <a:effectLst/>
                <a:latin typeface="Calibri" panose="020F0502020204030204" pitchFamily="34" charset="0"/>
                <a:ea typeface="Calibri" panose="020F0502020204030204" pitchFamily="34" charset="0"/>
                <a:cs typeface="Times New Roman" panose="02020603050405020304" pitchFamily="18" charset="0"/>
              </a:rPr>
              <a:t>ICT4 Woodsy Owl </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and click the Effective date column, enter current date and time.  Formatted 1/28/25 @ 1645.  </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Click the save button (disk Icon) to set the IC.</a:t>
            </a:r>
          </a:p>
          <a:p>
            <a:pPr marL="742950" marR="0" lvl="1" indent="-285750" algn="l">
              <a:buFont typeface="+mj-lt"/>
              <a:buAutoNum type="alphaLcPeriod"/>
            </a:pPr>
            <a:r>
              <a:rPr lang="en-US" sz="1600" kern="100">
                <a:effectLst/>
                <a:latin typeface="Calibri" panose="020F0502020204030204" pitchFamily="34" charset="0"/>
                <a:ea typeface="Calibri" panose="020F0502020204030204" pitchFamily="34" charset="0"/>
                <a:cs typeface="Times New Roman" panose="02020603050405020304" pitchFamily="18" charset="0"/>
              </a:rPr>
              <a:t>ICT4 Trainee is Rick Black </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same effective date and time.</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Some Centers want the IC type entered as well, so follow the SOP’s.</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This field should be updated every time the IC changes.</a:t>
            </a:r>
          </a:p>
          <a:p>
            <a:pPr marL="0" marR="0" indent="0" algn="ctr">
              <a:spcBef>
                <a:spcPts val="1200"/>
              </a:spcBef>
              <a:spcAft>
                <a:spcPts val="600"/>
              </a:spcAft>
              <a:buNone/>
            </a:pPr>
            <a:endParaRPr lang="en-US" b="0" kern="10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buFont typeface="+mj-lt"/>
              <a:buAutoNum type="alphaLcPeriod"/>
            </a:pPr>
            <a:endParaRPr lang="en-US" sz="1200" b="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0C473F3-BD71-A0F2-5191-48AE7C689AAE}"/>
              </a:ext>
            </a:extLst>
          </p:cNvPr>
          <p:cNvSpPr>
            <a:spLocks noGrp="1"/>
          </p:cNvSpPr>
          <p:nvPr>
            <p:ph type="title"/>
          </p:nvPr>
        </p:nvSpPr>
        <p:spPr/>
        <p:txBody>
          <a:bodyPr/>
          <a:lstStyle/>
          <a:p>
            <a:r>
              <a:rPr lang="en-US"/>
              <a:t>Incident Panel Exercises</a:t>
            </a:r>
          </a:p>
        </p:txBody>
      </p:sp>
    </p:spTree>
    <p:extLst>
      <p:ext uri="{BB962C8B-B14F-4D97-AF65-F5344CB8AC3E}">
        <p14:creationId xmlns:p14="http://schemas.microsoft.com/office/powerpoint/2010/main" val="357581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A3509-646B-786E-6ACF-508DC428F18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628D09-65B7-D46A-455C-37E0DB2045CC}"/>
              </a:ext>
            </a:extLst>
          </p:cNvPr>
          <p:cNvSpPr>
            <a:spLocks noGrp="1"/>
          </p:cNvSpPr>
          <p:nvPr>
            <p:ph sz="quarter" idx="12"/>
          </p:nvPr>
        </p:nvSpPr>
        <p:spPr>
          <a:xfrm>
            <a:off x="228600" y="990600"/>
            <a:ext cx="8686800" cy="5486400"/>
          </a:xfrm>
        </p:spPr>
        <p:txBody>
          <a:bodyPr>
            <a:normAutofit/>
          </a:bodyPr>
          <a:lstStyle/>
          <a:p>
            <a:pPr marL="0" marR="0" indent="0" algn="ctr">
              <a:spcBef>
                <a:spcPts val="1200"/>
              </a:spcBef>
              <a:spcAft>
                <a:spcPts val="600"/>
              </a:spcAft>
              <a:buNone/>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Exercise 2.7</a:t>
            </a:r>
          </a:p>
          <a:p>
            <a:pPr marL="342900" marR="0" lvl="0" indent="-342900">
              <a:spcBef>
                <a:spcPts val="600"/>
              </a:spcBef>
              <a:spcAft>
                <a:spcPts val="600"/>
              </a:spcAft>
              <a:buFont typeface="+mj-lt"/>
              <a:buAutoNum type="arabicParenR"/>
            </a:pPr>
            <a:r>
              <a:rPr lang="en-US" sz="1100">
                <a:effectLst/>
                <a:latin typeface="Calibri" panose="020F0502020204030204" pitchFamily="34" charset="0"/>
                <a:ea typeface="Times New Roman" panose="02020603050405020304" pitchFamily="18" charset="0"/>
                <a:cs typeface="Times New Roman" panose="02020603050405020304" pitchFamily="18" charset="0"/>
              </a:rPr>
              <a:t>FIRES Tab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l">
              <a:spcBef>
                <a:spcPts val="365"/>
              </a:spcBef>
              <a:buFont typeface="+mj-lt"/>
              <a:buAutoNum type="alpha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You are given a snapshot size up when E343 arrives on scene.</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“Burning in Timber and Grass, on FS Jurisdiction, looks to be about 5 acres, with winds NE at 5mph, fire is on a 20% slope SE aspect showing moderate rate of spread. Have a Type 4 IC Woodsy Owl. No known hazards or structures threatened, access is the Potrero Canyon Road to the intersection with Hurricane Deck Road.”</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Fill in the appropriate fields in the Fires tab.</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Is there anywhere else this information should be documented? </a:t>
            </a:r>
          </a:p>
          <a:p>
            <a:pPr marL="742950" marR="0" lvl="1" indent="-285750">
              <a:spcBef>
                <a:spcPts val="600"/>
              </a:spcBef>
              <a:spcAft>
                <a:spcPts val="600"/>
              </a:spcAft>
              <a:buFont typeface="+mj-lt"/>
              <a:buAutoNum type="alphaLcPeriod"/>
            </a:pPr>
            <a:r>
              <a:rPr lang="en-US" sz="1400" b="0">
                <a:effectLst/>
                <a:latin typeface="Calibri" panose="020F0502020204030204" pitchFamily="34" charset="0"/>
                <a:ea typeface="Times New Roman" panose="02020603050405020304" pitchFamily="18" charset="0"/>
                <a:cs typeface="Times New Roman" panose="02020603050405020304" pitchFamily="18" charset="0"/>
              </a:rPr>
              <a:t>Class discussion covering the remaining fields:  Add more to IG</a:t>
            </a:r>
            <a:endParaRPr lang="en-US" sz="1400" b="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l">
              <a:spcBef>
                <a:spcPts val="365"/>
              </a:spcBef>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Fire Growth</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Initial and Fire Report radial buttons</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Fire # and use of auto function</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Subunit and use of auto function </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Acres and </a:t>
            </a:r>
            <a:r>
              <a:rPr lang="en-US" sz="1400" b="0" kern="100" err="1">
                <a:effectLst/>
                <a:latin typeface="Calibri" panose="020F0502020204030204" pitchFamily="34" charset="0"/>
                <a:ea typeface="Calibri" panose="020F0502020204030204" pitchFamily="34" charset="0"/>
                <a:cs typeface="Times New Roman" panose="02020603050405020304" pitchFamily="18" charset="0"/>
              </a:rPr>
              <a:t>Cls</a:t>
            </a:r>
            <a:r>
              <a:rPr lang="en-US" sz="1400" b="0" kern="100">
                <a:effectLst/>
                <a:latin typeface="Calibri" panose="020F0502020204030204" pitchFamily="34" charset="0"/>
                <a:ea typeface="Calibri" panose="020F0502020204030204" pitchFamily="34" charset="0"/>
                <a:cs typeface="Times New Roman" panose="02020603050405020304" pitchFamily="18" charset="0"/>
              </a:rPr>
              <a:t> (auto populated)</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Land Stat</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Elevation</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Wilderness check box (shows on reports)</a:t>
            </a:r>
          </a:p>
          <a:p>
            <a:pPr marL="1143000" marR="0" lvl="2" indent="-228600" algn="l">
              <a:buFont typeface="+mj-lt"/>
              <a:buAutoNum type="romanLcPeriod"/>
            </a:pPr>
            <a:r>
              <a:rPr lang="en-US" sz="1400" b="0" kern="100">
                <a:effectLst/>
                <a:latin typeface="Calibri" panose="020F0502020204030204" pitchFamily="34" charset="0"/>
                <a:ea typeface="Calibri" panose="020F0502020204030204" pitchFamily="34" charset="0"/>
                <a:cs typeface="Times New Roman" panose="02020603050405020304" pitchFamily="18" charset="0"/>
              </a:rPr>
              <a:t>Contained, Controlled and Out Dates and Times </a:t>
            </a:r>
          </a:p>
          <a:p>
            <a:pPr marL="1143000" marR="0" lvl="2" indent="-228600">
              <a:spcBef>
                <a:spcPts val="600"/>
              </a:spcBef>
              <a:spcAft>
                <a:spcPts val="600"/>
              </a:spcAft>
              <a:buFont typeface="+mj-lt"/>
              <a:buAutoNum type="romanLcPeriod"/>
            </a:pPr>
            <a:r>
              <a:rPr lang="en-US" sz="1400" b="0">
                <a:effectLst/>
                <a:latin typeface="Calibri" panose="020F0502020204030204" pitchFamily="34" charset="0"/>
                <a:ea typeface="Times New Roman" panose="02020603050405020304" pitchFamily="18" charset="0"/>
                <a:cs typeface="Times New Roman" panose="02020603050405020304" pitchFamily="18" charset="0"/>
              </a:rPr>
              <a:t>Fire Cause </a:t>
            </a:r>
            <a:r>
              <a:rPr lang="en-US" sz="1400" b="0" i="1" u="sng">
                <a:effectLst/>
                <a:latin typeface="Calibri" panose="020F0502020204030204" pitchFamily="34" charset="0"/>
                <a:ea typeface="Times New Roman" panose="02020603050405020304" pitchFamily="18" charset="0"/>
                <a:cs typeface="Times New Roman" panose="02020603050405020304" pitchFamily="18" charset="0"/>
              </a:rPr>
              <a:t>(LPF has no data – do we need to add to every course)</a:t>
            </a:r>
            <a:endParaRPr lang="en-US" sz="1400" b="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spcBef>
                <a:spcPts val="1200"/>
              </a:spcBef>
              <a:spcAft>
                <a:spcPts val="600"/>
              </a:spcAft>
              <a:buNone/>
            </a:pPr>
            <a:endParaRPr lang="en-US" b="0" kern="10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buFont typeface="+mj-lt"/>
              <a:buAutoNum type="alphaLcPeriod"/>
            </a:pPr>
            <a:endParaRPr lang="en-US" sz="1200" b="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9E4446E-53A0-6B55-FE05-64F730051802}"/>
              </a:ext>
            </a:extLst>
          </p:cNvPr>
          <p:cNvSpPr>
            <a:spLocks noGrp="1"/>
          </p:cNvSpPr>
          <p:nvPr>
            <p:ph type="title"/>
          </p:nvPr>
        </p:nvSpPr>
        <p:spPr/>
        <p:txBody>
          <a:bodyPr/>
          <a:lstStyle/>
          <a:p>
            <a:r>
              <a:rPr lang="en-US"/>
              <a:t>Incident Panel Exercises</a:t>
            </a:r>
          </a:p>
        </p:txBody>
      </p:sp>
    </p:spTree>
    <p:extLst>
      <p:ext uri="{BB962C8B-B14F-4D97-AF65-F5344CB8AC3E}">
        <p14:creationId xmlns:p14="http://schemas.microsoft.com/office/powerpoint/2010/main" val="2035305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F89EB-A5D2-E468-087E-389A05E6B65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6FB5ED-8749-B9CF-08F4-80DC1D70EE29}"/>
              </a:ext>
            </a:extLst>
          </p:cNvPr>
          <p:cNvSpPr>
            <a:spLocks noGrp="1"/>
          </p:cNvSpPr>
          <p:nvPr>
            <p:ph sz="quarter" idx="12"/>
          </p:nvPr>
        </p:nvSpPr>
        <p:spPr>
          <a:xfrm>
            <a:off x="228600" y="990600"/>
            <a:ext cx="8686800" cy="5486400"/>
          </a:xfrm>
        </p:spPr>
        <p:txBody>
          <a:bodyPr>
            <a:normAutofit/>
          </a:bodyPr>
          <a:lstStyle/>
          <a:p>
            <a:pPr marL="0" marR="0" indent="0" algn="ctr">
              <a:spcBef>
                <a:spcPts val="1200"/>
              </a:spcBef>
              <a:spcAft>
                <a:spcPts val="600"/>
              </a:spcAft>
              <a:buNone/>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Exercise 2.8</a:t>
            </a:r>
          </a:p>
          <a:p>
            <a:pPr marL="342900" marR="0" lvl="0" indent="-342900" algn="l">
              <a:spcBef>
                <a:spcPts val="365"/>
              </a:spcBef>
              <a:buFont typeface="+mj-lt"/>
              <a:buAutoNum type="arabicParenR"/>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FISC tab</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You will want to wait and have a discussion with the Floor Coordinator before doing anything with codes.</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Click the FISC tab.  This is where fiscal codes are pulled or managed for the incident depending on the code needed.</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You can pull a fiscal code for any FI or False Alarm incident type using the get fire code button.  Certain fields must be completed within the incident to pull a code through IRWIN. </a:t>
            </a:r>
          </a:p>
          <a:p>
            <a:pPr marL="1143000" marR="0" lvl="2" indent="-228600" algn="l">
              <a:buFont typeface="+mj-lt"/>
              <a:buAutoNum type="romanLcPeriod"/>
            </a:pPr>
            <a:r>
              <a:rPr lang="en-US" b="0" kern="100">
                <a:effectLst/>
                <a:latin typeface="Calibri" panose="020F0502020204030204" pitchFamily="34" charset="0"/>
                <a:ea typeface="Calibri" panose="020F0502020204030204" pitchFamily="34" charset="0"/>
                <a:cs typeface="Times New Roman" panose="02020603050405020304" pitchFamily="18" charset="0"/>
              </a:rPr>
              <a:t>Incident named, mapped, correct incident type selected, Date &amp; time is auto generated, discovery acres.</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All other codes can be typed in the Other Fiscal Codes field.</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ABCD Misc. Codes and be typed in their field or other field.</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Remember to put in the FS Job Code and override.</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If there is a reason to enter Unprotected Response Reason, use the drop down.</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Check boxes must be checked before submitting for a code.  Some centers have it defaulted to always check FS Assist.  </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Always follow center SOP’s and check with Floor lead before pulling codes.</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Type P5EK5S-0507 (ABCD Misc. code) in the appropriate fields.</a:t>
            </a:r>
          </a:p>
          <a:p>
            <a:pPr marL="742950" marR="0" lvl="1" indent="-285750" algn="l">
              <a:buFont typeface="+mj-lt"/>
              <a:buAutoNum type="alphaLcPeriod"/>
            </a:pPr>
            <a:endParaRPr lang="en-US" sz="1200" b="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18FCF5B-BDEA-E76B-F782-D068A32092FD}"/>
              </a:ext>
            </a:extLst>
          </p:cNvPr>
          <p:cNvSpPr>
            <a:spLocks noGrp="1"/>
          </p:cNvSpPr>
          <p:nvPr>
            <p:ph type="title"/>
          </p:nvPr>
        </p:nvSpPr>
        <p:spPr/>
        <p:txBody>
          <a:bodyPr/>
          <a:lstStyle/>
          <a:p>
            <a:r>
              <a:rPr lang="en-US"/>
              <a:t>Incident Panel Exercises</a:t>
            </a:r>
          </a:p>
        </p:txBody>
      </p:sp>
    </p:spTree>
    <p:extLst>
      <p:ext uri="{BB962C8B-B14F-4D97-AF65-F5344CB8AC3E}">
        <p14:creationId xmlns:p14="http://schemas.microsoft.com/office/powerpoint/2010/main" val="220240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3AF6D-58EB-0EB7-6BA9-D3AC217F752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2A026E-7142-8DBE-ADA7-09FC13AEF8DE}"/>
              </a:ext>
            </a:extLst>
          </p:cNvPr>
          <p:cNvSpPr>
            <a:spLocks noGrp="1"/>
          </p:cNvSpPr>
          <p:nvPr>
            <p:ph sz="quarter" idx="12"/>
          </p:nvPr>
        </p:nvSpPr>
        <p:spPr>
          <a:xfrm>
            <a:off x="228600" y="990600"/>
            <a:ext cx="8686800" cy="5486400"/>
          </a:xfrm>
        </p:spPr>
        <p:txBody>
          <a:bodyPr>
            <a:normAutofit fontScale="92500" lnSpcReduction="20000"/>
          </a:bodyPr>
          <a:lstStyle/>
          <a:p>
            <a:pPr marL="0" marR="0" indent="0" algn="ctr">
              <a:spcBef>
                <a:spcPts val="1200"/>
              </a:spcBef>
              <a:spcAft>
                <a:spcPts val="600"/>
              </a:spcAft>
              <a:buNone/>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Exercise 2.9</a:t>
            </a:r>
          </a:p>
          <a:p>
            <a:pPr marL="342900" marR="0" lvl="0" indent="-342900" algn="l">
              <a:spcBef>
                <a:spcPts val="365"/>
              </a:spcBef>
              <a:buFont typeface="+mj-lt"/>
              <a:buAutoNum type="arabicParenR"/>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RESOURCE TIMERS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To start a timer, click the gray open timer icon in the top of WildCAD-E.</a:t>
            </a:r>
          </a:p>
          <a:p>
            <a:pPr marL="742950" marR="0" lvl="1" indent="-285750" algn="l">
              <a:buFont typeface="+mj-lt"/>
              <a:buAutoNum type="alphaLcPeriod"/>
            </a:pPr>
            <a:endParaRPr lang="en-US" sz="1600" b="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buFont typeface="+mj-lt"/>
              <a:buAutoNum type="alphaLcPeriod"/>
            </a:pPr>
            <a:endParaRPr lang="en-US" sz="1600" b="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Click the </a:t>
            </a:r>
            <a:r>
              <a:rPr lang="en-US" sz="1600" kern="100">
                <a:effectLst/>
                <a:latin typeface="Calibri" panose="020F0502020204030204" pitchFamily="34" charset="0"/>
                <a:ea typeface="Calibri" panose="020F0502020204030204" pitchFamily="34" charset="0"/>
                <a:cs typeface="Times New Roman" panose="02020603050405020304" pitchFamily="18" charset="0"/>
              </a:rPr>
              <a:t>Resource</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drop-down and assign resource. </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Assign incident if needed, by using the </a:t>
            </a:r>
            <a:r>
              <a:rPr lang="en-US" sz="1600" kern="100">
                <a:effectLst/>
                <a:latin typeface="Calibri" panose="020F0502020204030204" pitchFamily="34" charset="0"/>
                <a:ea typeface="Calibri" panose="020F0502020204030204" pitchFamily="34" charset="0"/>
                <a:cs typeface="Times New Roman" panose="02020603050405020304" pitchFamily="18" charset="0"/>
              </a:rPr>
              <a:t>Assigned Incident </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drop down.</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The timer will automatically start counting down based on </a:t>
            </a:r>
            <a:r>
              <a:rPr lang="en-US" sz="1600" kern="100">
                <a:effectLst/>
                <a:latin typeface="Calibri" panose="020F0502020204030204" pitchFamily="34" charset="0"/>
                <a:ea typeface="Calibri" panose="020F0502020204030204" pitchFamily="34" charset="0"/>
                <a:cs typeface="Times New Roman" panose="02020603050405020304" pitchFamily="18" charset="0"/>
              </a:rPr>
              <a:t>Interval </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time.  You can change incident time by adjusting that field.  It will also adjust the </a:t>
            </a:r>
            <a:r>
              <a:rPr lang="en-US" sz="1600" kern="100">
                <a:effectLst/>
                <a:latin typeface="Calibri" panose="020F0502020204030204" pitchFamily="34" charset="0"/>
                <a:ea typeface="Calibri" panose="020F0502020204030204" pitchFamily="34" charset="0"/>
                <a:cs typeface="Times New Roman" panose="02020603050405020304" pitchFamily="18" charset="0"/>
              </a:rPr>
              <a:t>Time From </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and </a:t>
            </a:r>
            <a:r>
              <a:rPr lang="en-US" sz="1600" kern="100">
                <a:effectLst/>
                <a:latin typeface="Calibri" panose="020F0502020204030204" pitchFamily="34" charset="0"/>
                <a:ea typeface="Calibri" panose="020F0502020204030204" pitchFamily="34" charset="0"/>
                <a:cs typeface="Times New Roman" panose="02020603050405020304" pitchFamily="18" charset="0"/>
              </a:rPr>
              <a:t>Alert</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a:effectLst/>
                <a:latin typeface="Calibri" panose="020F0502020204030204" pitchFamily="34" charset="0"/>
                <a:ea typeface="Calibri" panose="020F0502020204030204" pitchFamily="34" charset="0"/>
                <a:cs typeface="Times New Roman" panose="02020603050405020304" pitchFamily="18" charset="0"/>
              </a:rPr>
              <a:t>Time</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Click the checkbox next to </a:t>
            </a:r>
            <a:r>
              <a:rPr lang="en-US" sz="1600" kern="100">
                <a:effectLst/>
                <a:latin typeface="Calibri" panose="020F0502020204030204" pitchFamily="34" charset="0"/>
                <a:ea typeface="Calibri" panose="020F0502020204030204" pitchFamily="34" charset="0"/>
                <a:cs typeface="Times New Roman" panose="02020603050405020304" pitchFamily="18" charset="0"/>
              </a:rPr>
              <a:t>Sound</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if you want sound with the alert, which the timer box will flash red.</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Type in the field under the Status OK button and click</a:t>
            </a:r>
            <a:r>
              <a:rPr lang="en-US" sz="1600" kern="100">
                <a:effectLst/>
                <a:latin typeface="Calibri" panose="020F0502020204030204" pitchFamily="34" charset="0"/>
                <a:ea typeface="Calibri" panose="020F0502020204030204" pitchFamily="34" charset="0"/>
                <a:cs typeface="Times New Roman" panose="02020603050405020304" pitchFamily="18" charset="0"/>
              </a:rPr>
              <a:t> Status OK </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to rest timer interval to enter information into the timer log below .</a:t>
            </a:r>
          </a:p>
          <a:p>
            <a:pPr marL="742950" marR="0" lvl="1" indent="-285750" algn="l">
              <a:buFont typeface="+mj-lt"/>
              <a:buAutoNum type="alphaLcPeriod"/>
            </a:pPr>
            <a:r>
              <a:rPr lang="en-US" sz="1600" b="0" kern="100">
                <a:latin typeface="Calibri" panose="020F0502020204030204" pitchFamily="34" charset="0"/>
                <a:ea typeface="Calibri" panose="020F0502020204030204" pitchFamily="34" charset="0"/>
                <a:cs typeface="Times New Roman" panose="02020603050405020304" pitchFamily="18" charset="0"/>
              </a:rPr>
              <a:t>Fore additional information that will not reset timer interval, type in the field under the Other button and then click the </a:t>
            </a:r>
            <a:r>
              <a:rPr lang="en-US" sz="1600" kern="100">
                <a:latin typeface="Calibri" panose="020F0502020204030204" pitchFamily="34" charset="0"/>
                <a:ea typeface="Calibri" panose="020F0502020204030204" pitchFamily="34" charset="0"/>
                <a:cs typeface="Times New Roman" panose="02020603050405020304" pitchFamily="18" charset="0"/>
              </a:rPr>
              <a:t>Other</a:t>
            </a:r>
            <a:r>
              <a:rPr lang="en-US" sz="1600" b="0" kern="100">
                <a:latin typeface="Calibri" panose="020F0502020204030204" pitchFamily="34" charset="0"/>
                <a:ea typeface="Calibri" panose="020F0502020204030204" pitchFamily="34" charset="0"/>
                <a:cs typeface="Times New Roman" panose="02020603050405020304" pitchFamily="18" charset="0"/>
              </a:rPr>
              <a:t> button to add to timer log below.</a:t>
            </a:r>
            <a:endParaRPr lang="en-US" sz="1600" b="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For aviation: information is usually copied from AFF and pasted into the </a:t>
            </a:r>
            <a:r>
              <a:rPr lang="en-US" sz="1600" kern="100">
                <a:effectLst/>
                <a:latin typeface="Calibri" panose="020F0502020204030204" pitchFamily="34" charset="0"/>
                <a:ea typeface="Calibri" panose="020F0502020204030204" pitchFamily="34" charset="0"/>
                <a:cs typeface="Times New Roman" panose="02020603050405020304" pitchFamily="18" charset="0"/>
              </a:rPr>
              <a:t>Status OK </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field.</a:t>
            </a:r>
          </a:p>
          <a:p>
            <a:pPr marL="742950" marR="0" lvl="1" indent="-285750" algn="l">
              <a:buFont typeface="+mj-lt"/>
              <a:buAutoNum type="alphaLcPeriod"/>
            </a:pPr>
            <a:r>
              <a:rPr lang="en-US" sz="1600" b="0" kern="100">
                <a:effectLst/>
                <a:latin typeface="Calibri" panose="020F0502020204030204" pitchFamily="34" charset="0"/>
                <a:ea typeface="Calibri" panose="020F0502020204030204" pitchFamily="34" charset="0"/>
                <a:cs typeface="Times New Roman" panose="02020603050405020304" pitchFamily="18" charset="0"/>
              </a:rPr>
              <a:t>You can fill out he individual fields of Lat, Long, Heading, etc. but it will not show in the timer log, recommended not to use.  Fields should be going away in a future version.</a:t>
            </a:r>
          </a:p>
          <a:p>
            <a:pPr marL="742950" marR="0" lvl="1" indent="-285750" algn="l">
              <a:buFont typeface="+mj-lt"/>
              <a:buAutoNum type="alphaLcPeriod"/>
            </a:pPr>
            <a:r>
              <a:rPr lang="en-US" sz="1600" kern="100">
                <a:latin typeface="Calibri" panose="020F0502020204030204" pitchFamily="34" charset="0"/>
                <a:ea typeface="Calibri" panose="020F0502020204030204" pitchFamily="34" charset="0"/>
                <a:cs typeface="Times New Roman" panose="02020603050405020304" pitchFamily="18" charset="0"/>
              </a:rPr>
              <a:t>Instructor </a:t>
            </a:r>
            <a:r>
              <a:rPr lang="en-US" sz="1600" b="0" kern="100">
                <a:latin typeface="Calibri" panose="020F0502020204030204" pitchFamily="34" charset="0"/>
                <a:ea typeface="Calibri" panose="020F0502020204030204" pitchFamily="34" charset="0"/>
                <a:cs typeface="Times New Roman" panose="02020603050405020304" pitchFamily="18" charset="0"/>
              </a:rPr>
              <a:t>review the MUTE, CLOSE, SNOOZE buttons in timer.  Show how to scroll in the timer log to see all entries. Review the Open Timers panel and how to re-open a timer.</a:t>
            </a:r>
          </a:p>
          <a:p>
            <a:pPr marL="742950" marR="0" lvl="1" indent="-285750" algn="l">
              <a:buFont typeface="+mj-lt"/>
              <a:buAutoNum type="alphaLcPeriod"/>
            </a:pPr>
            <a:r>
              <a:rPr lang="en-US" sz="1600" kern="100">
                <a:effectLst/>
                <a:latin typeface="Calibri" panose="020F0502020204030204" pitchFamily="34" charset="0"/>
                <a:ea typeface="Calibri" panose="020F0502020204030204" pitchFamily="34" charset="0"/>
                <a:cs typeface="Times New Roman" panose="02020603050405020304" pitchFamily="18" charset="0"/>
              </a:rPr>
              <a:t>Instructor</a:t>
            </a:r>
            <a:r>
              <a:rPr lang="en-US" sz="1600" b="0" kern="100">
                <a:effectLst/>
                <a:latin typeface="Calibri" panose="020F0502020204030204" pitchFamily="34" charset="0"/>
                <a:ea typeface="Calibri" panose="020F0502020204030204" pitchFamily="34" charset="0"/>
                <a:cs typeface="Times New Roman" panose="02020603050405020304" pitchFamily="18" charset="0"/>
              </a:rPr>
              <a:t> have students open timers, assign resources, log, snooze, close and reopen timers.</a:t>
            </a:r>
          </a:p>
          <a:p>
            <a:pPr marL="742950" marR="0" lvl="1" indent="-285750" algn="l">
              <a:buFont typeface="+mj-lt"/>
              <a:buAutoNum type="alphaLcPeriod"/>
            </a:pPr>
            <a:r>
              <a:rPr lang="en-US" sz="1600" b="0" kern="100">
                <a:latin typeface="Calibri" panose="020F0502020204030204" pitchFamily="34" charset="0"/>
                <a:ea typeface="Calibri" panose="020F0502020204030204" pitchFamily="34" charset="0"/>
                <a:cs typeface="Times New Roman" panose="02020603050405020304" pitchFamily="18" charset="0"/>
              </a:rPr>
              <a:t>Instructor have the students go to Menu&gt;Reports&gt;Resources&gt;Timer report, search and open timer and pdf timer.</a:t>
            </a:r>
            <a:endParaRPr lang="en-US" sz="1600" b="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8F72577A-C17D-5247-4510-3D791E7C2F78}"/>
              </a:ext>
            </a:extLst>
          </p:cNvPr>
          <p:cNvSpPr>
            <a:spLocks noGrp="1"/>
          </p:cNvSpPr>
          <p:nvPr>
            <p:ph type="title"/>
          </p:nvPr>
        </p:nvSpPr>
        <p:spPr/>
        <p:txBody>
          <a:bodyPr/>
          <a:lstStyle/>
          <a:p>
            <a:r>
              <a:rPr lang="en-US"/>
              <a:t>Incident Panel Exercises</a:t>
            </a:r>
          </a:p>
        </p:txBody>
      </p:sp>
      <p:pic>
        <p:nvPicPr>
          <p:cNvPr id="5" name="Picture 4">
            <a:extLst>
              <a:ext uri="{FF2B5EF4-FFF2-40B4-BE49-F238E27FC236}">
                <a16:creationId xmlns:a16="http://schemas.microsoft.com/office/drawing/2014/main" id="{B779E03E-CDD1-D332-9CFD-980FE350B2AF}"/>
              </a:ext>
            </a:extLst>
          </p:cNvPr>
          <p:cNvPicPr>
            <a:picLocks noChangeAspect="1"/>
          </p:cNvPicPr>
          <p:nvPr/>
        </p:nvPicPr>
        <p:blipFill>
          <a:blip r:embed="rId2"/>
          <a:stretch>
            <a:fillRect/>
          </a:stretch>
        </p:blipFill>
        <p:spPr>
          <a:xfrm>
            <a:off x="1066800" y="1828800"/>
            <a:ext cx="1895740" cy="409632"/>
          </a:xfrm>
          <a:prstGeom prst="rect">
            <a:avLst/>
          </a:prstGeom>
        </p:spPr>
      </p:pic>
      <p:cxnSp>
        <p:nvCxnSpPr>
          <p:cNvPr id="9" name="Straight Arrow Connector 8">
            <a:extLst>
              <a:ext uri="{FF2B5EF4-FFF2-40B4-BE49-F238E27FC236}">
                <a16:creationId xmlns:a16="http://schemas.microsoft.com/office/drawing/2014/main" id="{4BDA38A3-4ABC-8CA6-AA41-E1110E09A2CD}"/>
              </a:ext>
            </a:extLst>
          </p:cNvPr>
          <p:cNvCxnSpPr>
            <a:endCxn id="5" idx="3"/>
          </p:cNvCxnSpPr>
          <p:nvPr/>
        </p:nvCxnSpPr>
        <p:spPr>
          <a:xfrm flipH="1">
            <a:off x="2962540" y="1828800"/>
            <a:ext cx="314060" cy="2048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980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B90C2-2266-391C-0E8D-C199851ECF91}"/>
              </a:ext>
            </a:extLst>
          </p:cNvPr>
          <p:cNvSpPr>
            <a:spLocks noGrp="1"/>
          </p:cNvSpPr>
          <p:nvPr>
            <p:ph sz="quarter" idx="12"/>
          </p:nvPr>
        </p:nvSpPr>
        <p:spPr>
          <a:xfrm>
            <a:off x="228600" y="1181100"/>
            <a:ext cx="8686800" cy="5296404"/>
          </a:xfrm>
        </p:spPr>
        <p:txBody>
          <a:bodyPr>
            <a:normAutofit/>
          </a:bodyPr>
          <a:lstStyle/>
          <a:p>
            <a:pPr marL="0" marR="0" indent="0" algn="ctr">
              <a:spcBef>
                <a:spcPts val="1200"/>
              </a:spcBef>
              <a:spcAft>
                <a:spcPts val="6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Exercise 3.1 </a:t>
            </a:r>
          </a:p>
          <a:p>
            <a:pPr marL="0" marR="0" indent="0">
              <a:spcBef>
                <a:spcPts val="600"/>
              </a:spcBef>
              <a:spcAft>
                <a:spcPts val="600"/>
              </a:spcAft>
              <a:buNone/>
            </a:pPr>
            <a:r>
              <a:rPr lang="en-US" sz="1800" u="sng">
                <a:effectLst/>
                <a:latin typeface="Times New Roman" panose="02020603050405020304" pitchFamily="18" charset="0"/>
                <a:ea typeface="Times New Roman" panose="02020603050405020304" pitchFamily="18" charset="0"/>
                <a:cs typeface="Times New Roman" panose="02020603050405020304" pitchFamily="18" charset="0"/>
              </a:rPr>
              <a:t>SMOKE REPORT</a:t>
            </a:r>
          </a:p>
          <a:p>
            <a:pPr marL="0" marR="0">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Caller Tilda </a:t>
            </a:r>
            <a:r>
              <a:rPr lang="en-US" sz="1800" err="1">
                <a:effectLst/>
                <a:latin typeface="Times New Roman" panose="02020603050405020304" pitchFamily="18" charset="0"/>
                <a:ea typeface="Times New Roman" panose="02020603050405020304" pitchFamily="18" charset="0"/>
                <a:cs typeface="Times New Roman" panose="02020603050405020304" pitchFamily="18" charset="0"/>
              </a:rPr>
              <a:t>Canterberry</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658-333-2354 is on CA Hwy 33 at Pine Mountain Summit and sees a smoke column about 1 mile to the east. (Answer Place name PINE MTN RD/HWY 33).  Follow previous naming convention for Incident.</a:t>
            </a:r>
          </a:p>
          <a:p>
            <a:pPr marL="0" marR="0">
              <a:spcBef>
                <a:spcPts val="600"/>
              </a:spcBef>
              <a:spcAft>
                <a:spcPts val="60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You call Duty Officer Smith to notify him of the report and he wants you to dispatch E355 LPF and E352 LPF and see what they find.</a:t>
            </a:r>
          </a:p>
          <a:p>
            <a:pPr marL="0" marR="0" indent="0">
              <a:spcBef>
                <a:spcPts val="600"/>
              </a:spcBef>
              <a:spcAft>
                <a:spcPts val="6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Approximately 30 mins later E355 calls on the radio and let you know they have arrived on scene and states that they have a 1-acre fire on FS Jurisdiction, with low rate of spread.  They will get back to you with a full size up in 5 minutes.</a:t>
            </a:r>
          </a:p>
          <a:p>
            <a:endParaRPr lang="en-US"/>
          </a:p>
          <a:p>
            <a:pPr marL="0" indent="0">
              <a:buNone/>
            </a:pPr>
            <a:endParaRPr lang="en-US"/>
          </a:p>
        </p:txBody>
      </p:sp>
      <p:sp>
        <p:nvSpPr>
          <p:cNvPr id="4" name="Title 3">
            <a:extLst>
              <a:ext uri="{FF2B5EF4-FFF2-40B4-BE49-F238E27FC236}">
                <a16:creationId xmlns:a16="http://schemas.microsoft.com/office/drawing/2014/main" id="{1164A020-600E-349E-62D4-441A327E7912}"/>
              </a:ext>
            </a:extLst>
          </p:cNvPr>
          <p:cNvSpPr>
            <a:spLocks noGrp="1"/>
          </p:cNvSpPr>
          <p:nvPr>
            <p:ph type="title"/>
          </p:nvPr>
        </p:nvSpPr>
        <p:spPr/>
        <p:txBody>
          <a:bodyPr/>
          <a:lstStyle/>
          <a:p>
            <a:r>
              <a:rPr lang="en-US"/>
              <a:t>Incident Creation Exercise</a:t>
            </a:r>
          </a:p>
        </p:txBody>
      </p:sp>
    </p:spTree>
    <p:custDataLst>
      <p:tags r:id="rId1"/>
    </p:custDataLst>
    <p:extLst>
      <p:ext uri="{BB962C8B-B14F-4D97-AF65-F5344CB8AC3E}">
        <p14:creationId xmlns:p14="http://schemas.microsoft.com/office/powerpoint/2010/main" val="4050117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42270-A4FE-FF2C-0F68-4F879DA5AD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AEC3B3-7941-6CE2-F3BC-62251AD8DFC1}"/>
              </a:ext>
            </a:extLst>
          </p:cNvPr>
          <p:cNvSpPr>
            <a:spLocks noGrp="1"/>
          </p:cNvSpPr>
          <p:nvPr>
            <p:ph sz="quarter" idx="12"/>
          </p:nvPr>
        </p:nvSpPr>
        <p:spPr>
          <a:xfrm>
            <a:off x="228600" y="1181100"/>
            <a:ext cx="8686800" cy="5296404"/>
          </a:xfrm>
        </p:spPr>
        <p:txBody>
          <a:bodyPr>
            <a:normAutofit/>
          </a:bodyPr>
          <a:lstStyle/>
          <a:p>
            <a:pPr marL="0" marR="0" indent="0" algn="ctr">
              <a:spcBef>
                <a:spcPts val="1200"/>
              </a:spcBef>
              <a:spcAft>
                <a:spcPts val="6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Exercise 3.1 </a:t>
            </a:r>
          </a:p>
          <a:p>
            <a:pPr marL="0" marR="0" indent="0">
              <a:spcBef>
                <a:spcPts val="600"/>
              </a:spcBef>
              <a:spcAft>
                <a:spcPts val="600"/>
              </a:spcAft>
              <a:buNone/>
            </a:pPr>
            <a:r>
              <a:rPr lang="en-US" sz="1800" b="1" u="sng">
                <a:effectLst/>
                <a:latin typeface="Times New Roman" panose="02020603050405020304" pitchFamily="18" charset="0"/>
                <a:ea typeface="Times New Roman" panose="02020603050405020304" pitchFamily="18" charset="0"/>
                <a:cs typeface="Times New Roman" panose="02020603050405020304" pitchFamily="18" charset="0"/>
              </a:rPr>
              <a:t>SIZE UP</a:t>
            </a:r>
            <a:endParaRPr lang="en-US" sz="1800" u="sng">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E355 calls on the radio on Repeater </a:t>
            </a:r>
            <a:r>
              <a:rPr lang="en-US" sz="1800" err="1">
                <a:effectLst/>
                <a:latin typeface="Times New Roman" panose="02020603050405020304" pitchFamily="18" charset="0"/>
                <a:ea typeface="Times New Roman" panose="02020603050405020304" pitchFamily="18" charset="0"/>
                <a:cs typeface="Times New Roman" panose="02020603050405020304" pitchFamily="18" charset="0"/>
              </a:rPr>
              <a:t>Sisar</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Peak with a full size-up “Fire Name Reyes Peak, Lat/Long is 34.6494 x 119.3675 on Reyes Peak Road about 3 miles in from Hwy 33 at Pine Mountain Summit.  1 Acre, burning in grass and brush, Character of fire is creeping/smoldering, Low rate of spread, 5400’ elevation, on a flat aspect and right next to the road. 0-10% slope, winds are 5mph from the west, there are no control issues, no property threatened, and hazards are public travelling the FS Road.  Only additional resource needed E352 that is already </a:t>
            </a:r>
            <a:r>
              <a:rPr lang="en-US" sz="1800" err="1">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-route but has not arrived on scene, and a fire investigator.  ICT5 will be Becky Campbell and ICT5 trainee is David Stuart.  Believe the fire to be human caused due to proximity to the roadway.  Nothing further at this time.” </a:t>
            </a:r>
          </a:p>
          <a:p>
            <a:pPr marL="0" marR="0">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mins later E352 calls on the radio to notify they have arrived on-scene and are tying in with the IC.</a:t>
            </a:r>
          </a:p>
          <a:p>
            <a:endParaRPr lang="en-US"/>
          </a:p>
          <a:p>
            <a:pPr marL="0" indent="0">
              <a:buNone/>
            </a:pPr>
            <a:endParaRPr lang="en-US"/>
          </a:p>
        </p:txBody>
      </p:sp>
      <p:sp>
        <p:nvSpPr>
          <p:cNvPr id="4" name="Title 3">
            <a:extLst>
              <a:ext uri="{FF2B5EF4-FFF2-40B4-BE49-F238E27FC236}">
                <a16:creationId xmlns:a16="http://schemas.microsoft.com/office/drawing/2014/main" id="{3892F620-176A-662A-5690-1EE8D151BCFC}"/>
              </a:ext>
            </a:extLst>
          </p:cNvPr>
          <p:cNvSpPr>
            <a:spLocks noGrp="1"/>
          </p:cNvSpPr>
          <p:nvPr>
            <p:ph type="title"/>
          </p:nvPr>
        </p:nvSpPr>
        <p:spPr/>
        <p:txBody>
          <a:bodyPr/>
          <a:lstStyle/>
          <a:p>
            <a:r>
              <a:rPr lang="en-US"/>
              <a:t>Incident Creation Exercise</a:t>
            </a:r>
          </a:p>
        </p:txBody>
      </p:sp>
    </p:spTree>
    <p:custDataLst>
      <p:tags r:id="rId1"/>
    </p:custDataLst>
    <p:extLst>
      <p:ext uri="{BB962C8B-B14F-4D97-AF65-F5344CB8AC3E}">
        <p14:creationId xmlns:p14="http://schemas.microsoft.com/office/powerpoint/2010/main" val="1238517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45FB2-CEDE-CC84-C3C8-91C13950DDB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95E80C-4E94-0DC2-A9BA-B2D517D96A71}"/>
              </a:ext>
            </a:extLst>
          </p:cNvPr>
          <p:cNvSpPr>
            <a:spLocks noGrp="1"/>
          </p:cNvSpPr>
          <p:nvPr>
            <p:ph sz="quarter" idx="12"/>
          </p:nvPr>
        </p:nvSpPr>
        <p:spPr>
          <a:xfrm>
            <a:off x="228600" y="1181100"/>
            <a:ext cx="8686800" cy="5296404"/>
          </a:xfrm>
        </p:spPr>
        <p:txBody>
          <a:bodyPr>
            <a:normAutofit/>
          </a:bodyPr>
          <a:lstStyle/>
          <a:p>
            <a:pPr marL="0" marR="0" indent="0" algn="ctr">
              <a:spcBef>
                <a:spcPts val="1200"/>
              </a:spcBef>
              <a:spcAft>
                <a:spcPts val="6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Exercise 3.1 </a:t>
            </a:r>
          </a:p>
          <a:p>
            <a:pPr marL="0" marR="0" indent="0">
              <a:spcBef>
                <a:spcPts val="600"/>
              </a:spcBef>
              <a:spcAft>
                <a:spcPts val="600"/>
              </a:spcAft>
              <a:buNone/>
            </a:pPr>
            <a:r>
              <a:rPr lang="en-US" sz="1800" b="1" u="sng">
                <a:effectLst/>
                <a:latin typeface="Times New Roman" panose="02020603050405020304" pitchFamily="18" charset="0"/>
                <a:ea typeface="Times New Roman" panose="02020603050405020304" pitchFamily="18" charset="0"/>
                <a:cs typeface="Times New Roman" panose="02020603050405020304" pitchFamily="18" charset="0"/>
              </a:rPr>
              <a:t>FOLLOW UP</a:t>
            </a:r>
            <a:endParaRPr lang="en-US" sz="1800" u="sng">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Duty Officer Smith Calls to get an update on the fire.</a:t>
            </a:r>
          </a:p>
          <a:p>
            <a:pPr marL="0" marR="0">
              <a:spcBef>
                <a:spcPts val="600"/>
              </a:spcBef>
              <a:spcAft>
                <a:spcPts val="60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 Hours later the IC calls in to notify you that the fire was contained and will be in patrol status and all resources are departing the fire for station.  </a:t>
            </a:r>
          </a:p>
          <a:p>
            <a:pPr marL="0" marR="0">
              <a:spcBef>
                <a:spcPts val="600"/>
              </a:spcBef>
              <a:spcAft>
                <a:spcPts val="60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a:effectLst/>
                <a:latin typeface="Times New Roman" panose="02020603050405020304" pitchFamily="18" charset="0"/>
                <a:ea typeface="Calibri" panose="020F0502020204030204" pitchFamily="34" charset="0"/>
              </a:rPr>
              <a:t>Pdf incident – </a:t>
            </a:r>
            <a:r>
              <a:rPr lang="en-US" sz="1800">
                <a:effectLst/>
                <a:latin typeface="Times New Roman" panose="02020603050405020304" pitchFamily="18" charset="0"/>
                <a:ea typeface="Calibri" panose="020F0502020204030204" pitchFamily="34" charset="0"/>
                <a:cs typeface="Times New Roman" panose="02020603050405020304" pitchFamily="18" charset="0"/>
              </a:rPr>
              <a:t>and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email</a:t>
            </a:r>
            <a:r>
              <a:rPr lang="en-US" sz="1800">
                <a:effectLst/>
                <a:latin typeface="Times New Roman" panose="02020603050405020304" pitchFamily="18" charset="0"/>
                <a:ea typeface="Calibri" panose="020F0502020204030204" pitchFamily="34" charset="0"/>
                <a:cs typeface="Times New Roman" panose="02020603050405020304" pitchFamily="18" charset="0"/>
              </a:rPr>
              <a:t> to coach they can review and go back over any errors.</a:t>
            </a:r>
            <a:endParaRPr lang="en-US"/>
          </a:p>
          <a:p>
            <a:pPr marL="0" indent="0">
              <a:buNone/>
            </a:pPr>
            <a:endParaRPr lang="en-US"/>
          </a:p>
        </p:txBody>
      </p:sp>
      <p:sp>
        <p:nvSpPr>
          <p:cNvPr id="4" name="Title 3">
            <a:extLst>
              <a:ext uri="{FF2B5EF4-FFF2-40B4-BE49-F238E27FC236}">
                <a16:creationId xmlns:a16="http://schemas.microsoft.com/office/drawing/2014/main" id="{A6714170-2A83-6112-F5F7-B7D57FF50252}"/>
              </a:ext>
            </a:extLst>
          </p:cNvPr>
          <p:cNvSpPr>
            <a:spLocks noGrp="1"/>
          </p:cNvSpPr>
          <p:nvPr>
            <p:ph type="title"/>
          </p:nvPr>
        </p:nvSpPr>
        <p:spPr/>
        <p:txBody>
          <a:bodyPr/>
          <a:lstStyle/>
          <a:p>
            <a:r>
              <a:rPr lang="en-US"/>
              <a:t>Incident Creation Exercise</a:t>
            </a:r>
          </a:p>
        </p:txBody>
      </p:sp>
    </p:spTree>
    <p:custDataLst>
      <p:tags r:id="rId1"/>
    </p:custDataLst>
    <p:extLst>
      <p:ext uri="{BB962C8B-B14F-4D97-AF65-F5344CB8AC3E}">
        <p14:creationId xmlns:p14="http://schemas.microsoft.com/office/powerpoint/2010/main" val="251920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CD86D2C-286E-157A-B178-78BC24348C4D}"/>
              </a:ext>
            </a:extLst>
          </p:cNvPr>
          <p:cNvSpPr txBox="1"/>
          <p:nvPr/>
        </p:nvSpPr>
        <p:spPr>
          <a:xfrm>
            <a:off x="618302" y="2640219"/>
            <a:ext cx="7907394" cy="400110"/>
          </a:xfrm>
          <a:prstGeom prst="rect">
            <a:avLst/>
          </a:prstGeom>
          <a:noFill/>
        </p:spPr>
        <p:txBody>
          <a:bodyPr wrap="square">
            <a:spAutoFit/>
          </a:bodyPr>
          <a:lstStyle/>
          <a:p>
            <a:pPr algn="ctr"/>
            <a:r>
              <a:rPr lang="en-US" sz="2000">
                <a:effectLst/>
                <a:highlight>
                  <a:srgbClr val="FFFF00"/>
                </a:highlight>
                <a:latin typeface="+mn-lt"/>
                <a:ea typeface="Calibri" panose="020F0502020204030204" pitchFamily="34" charset="0"/>
                <a:hlinkClick r:id="rId4"/>
              </a:rPr>
              <a:t>https://www.nwcg.gov/positions/initial-attack-dispatcher</a:t>
            </a:r>
            <a:endParaRPr lang="en-US" sz="2000">
              <a:effectLst/>
              <a:highlight>
                <a:srgbClr val="FFFF00"/>
              </a:highlight>
              <a:latin typeface="+mn-lt"/>
              <a:ea typeface="Calibri" panose="020F0502020204030204" pitchFamily="34" charset="0"/>
            </a:endParaRPr>
          </a:p>
        </p:txBody>
      </p:sp>
      <p:sp>
        <p:nvSpPr>
          <p:cNvPr id="5" name="Title 1">
            <a:extLst>
              <a:ext uri="{FF2B5EF4-FFF2-40B4-BE49-F238E27FC236}">
                <a16:creationId xmlns:a16="http://schemas.microsoft.com/office/drawing/2014/main" id="{4B70C5FC-0ED9-6839-70F3-0328E12A2AF8}"/>
              </a:ext>
            </a:extLst>
          </p:cNvPr>
          <p:cNvSpPr txBox="1">
            <a:spLocks/>
          </p:cNvSpPr>
          <p:nvPr/>
        </p:nvSpPr>
        <p:spPr>
          <a:xfrm>
            <a:off x="0" y="-5881"/>
            <a:ext cx="9144000" cy="914400"/>
          </a:xfrm>
          <a:prstGeom prst="rect">
            <a:avLst/>
          </a:prstGeom>
          <a:solidFill>
            <a:schemeClr val="accent3"/>
          </a:solidFill>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Verdana" panose="020B0604030504040204" pitchFamily="34" charset="0"/>
                <a:ea typeface="Verdana" panose="020B0604030504040204" pitchFamily="34" charset="0"/>
                <a:cs typeface="+mj-cs"/>
              </a:defRPr>
            </a:lvl1pPr>
          </a:lstStyle>
          <a:p>
            <a:pPr fontAlgn="auto">
              <a:spcAft>
                <a:spcPts val="0"/>
              </a:spcAft>
            </a:pPr>
            <a:r>
              <a:rPr lang="en-US" sz="3200"/>
              <a:t>Incident Position Standards Alignment</a:t>
            </a:r>
          </a:p>
        </p:txBody>
      </p:sp>
      <p:pic>
        <p:nvPicPr>
          <p:cNvPr id="7" name="Content Placeholder 6">
            <a:extLst>
              <a:ext uri="{FF2B5EF4-FFF2-40B4-BE49-F238E27FC236}">
                <a16:creationId xmlns:a16="http://schemas.microsoft.com/office/drawing/2014/main" id="{319096D2-048B-AABC-562F-143F0E0A912A}"/>
              </a:ext>
            </a:extLst>
          </p:cNvPr>
          <p:cNvPicPr>
            <a:picLocks noGrp="1" noChangeAspect="1"/>
          </p:cNvPicPr>
          <p:nvPr>
            <p:ph sz="quarter" idx="12"/>
          </p:nvPr>
        </p:nvPicPr>
        <p:blipFill>
          <a:blip r:embed="rId5"/>
          <a:stretch>
            <a:fillRect/>
          </a:stretch>
        </p:blipFill>
        <p:spPr>
          <a:xfrm>
            <a:off x="989593" y="944769"/>
            <a:ext cx="6838950" cy="1695450"/>
          </a:xfrm>
        </p:spPr>
      </p:pic>
      <p:pic>
        <p:nvPicPr>
          <p:cNvPr id="10" name="Picture 9">
            <a:extLst>
              <a:ext uri="{FF2B5EF4-FFF2-40B4-BE49-F238E27FC236}">
                <a16:creationId xmlns:a16="http://schemas.microsoft.com/office/drawing/2014/main" id="{F0A7FA9D-7079-80CA-0DAF-40B9A4349501}"/>
              </a:ext>
            </a:extLst>
          </p:cNvPr>
          <p:cNvPicPr>
            <a:picLocks noChangeAspect="1"/>
          </p:cNvPicPr>
          <p:nvPr/>
        </p:nvPicPr>
        <p:blipFill>
          <a:blip r:embed="rId6"/>
          <a:stretch>
            <a:fillRect/>
          </a:stretch>
        </p:blipFill>
        <p:spPr>
          <a:xfrm>
            <a:off x="1696278" y="3352800"/>
            <a:ext cx="5751443" cy="3200400"/>
          </a:xfrm>
          <a:prstGeom prst="rect">
            <a:avLst/>
          </a:prstGeom>
        </p:spPr>
      </p:pic>
    </p:spTree>
    <p:custDataLst>
      <p:tags r:id="rId1"/>
    </p:custDataLst>
    <p:extLst>
      <p:ext uri="{BB962C8B-B14F-4D97-AF65-F5344CB8AC3E}">
        <p14:creationId xmlns:p14="http://schemas.microsoft.com/office/powerpoint/2010/main" val="3802535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778FC-E0A2-F5FD-CD66-E6A4F2A8DC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C51664-67C1-E962-39EC-F249A9878C48}"/>
              </a:ext>
            </a:extLst>
          </p:cNvPr>
          <p:cNvSpPr>
            <a:spLocks noGrp="1"/>
          </p:cNvSpPr>
          <p:nvPr>
            <p:ph sz="quarter" idx="12"/>
          </p:nvPr>
        </p:nvSpPr>
        <p:spPr>
          <a:xfrm>
            <a:off x="228600" y="1181100"/>
            <a:ext cx="8686800" cy="5296404"/>
          </a:xfrm>
        </p:spPr>
        <p:txBody>
          <a:bodyPr>
            <a:normAutofit/>
          </a:bodyPr>
          <a:lstStyle/>
          <a:p>
            <a:r>
              <a:rPr lang="en-US"/>
              <a:t>WildCAD-E Texting</a:t>
            </a:r>
          </a:p>
          <a:p>
            <a:r>
              <a:rPr lang="en-US"/>
              <a:t>Go to incident Student Name – C</a:t>
            </a:r>
          </a:p>
          <a:p>
            <a:r>
              <a:rPr lang="en-US"/>
              <a:t>Go to LOG tab</a:t>
            </a:r>
          </a:p>
          <a:p>
            <a:r>
              <a:rPr lang="en-US"/>
              <a:t>Select Text/Email button</a:t>
            </a:r>
          </a:p>
          <a:p>
            <a:r>
              <a:rPr lang="en-US"/>
              <a:t>Select Instructor Group under Group name Drop Down</a:t>
            </a:r>
          </a:p>
          <a:p>
            <a:r>
              <a:rPr lang="en-US"/>
              <a:t>Click boxes and Add to Recipient List to move names to the right</a:t>
            </a:r>
          </a:p>
          <a:p>
            <a:r>
              <a:rPr lang="en-US"/>
              <a:t>Go to Compose Preset Message section</a:t>
            </a:r>
          </a:p>
          <a:p>
            <a:r>
              <a:rPr lang="en-US"/>
              <a:t>Select CONFIRMED FIRE preset message</a:t>
            </a:r>
          </a:p>
          <a:p>
            <a:r>
              <a:rPr lang="en-US"/>
              <a:t>Enter appropriate information (hint size-up?)</a:t>
            </a:r>
          </a:p>
          <a:p>
            <a:r>
              <a:rPr lang="en-US"/>
              <a:t>Send Text button</a:t>
            </a:r>
          </a:p>
          <a:p>
            <a:endParaRPr lang="en-US"/>
          </a:p>
          <a:p>
            <a:r>
              <a:rPr lang="en-US"/>
              <a:t>Instructors will review texts for correctness</a:t>
            </a:r>
          </a:p>
          <a:p>
            <a:endParaRPr lang="en-US"/>
          </a:p>
          <a:p>
            <a:pPr marL="0" indent="0">
              <a:buNone/>
            </a:pPr>
            <a:endParaRPr lang="en-US"/>
          </a:p>
        </p:txBody>
      </p:sp>
      <p:sp>
        <p:nvSpPr>
          <p:cNvPr id="4" name="Title 3">
            <a:extLst>
              <a:ext uri="{FF2B5EF4-FFF2-40B4-BE49-F238E27FC236}">
                <a16:creationId xmlns:a16="http://schemas.microsoft.com/office/drawing/2014/main" id="{7C43956B-683B-837D-9664-5A110DF4C8BB}"/>
              </a:ext>
            </a:extLst>
          </p:cNvPr>
          <p:cNvSpPr>
            <a:spLocks noGrp="1"/>
          </p:cNvSpPr>
          <p:nvPr>
            <p:ph type="title"/>
          </p:nvPr>
        </p:nvSpPr>
        <p:spPr/>
        <p:txBody>
          <a:bodyPr/>
          <a:lstStyle/>
          <a:p>
            <a:r>
              <a:rPr lang="en-US"/>
              <a:t>Activity slide</a:t>
            </a:r>
          </a:p>
        </p:txBody>
      </p:sp>
    </p:spTree>
    <p:custDataLst>
      <p:tags r:id="rId1"/>
    </p:custDataLst>
    <p:extLst>
      <p:ext uri="{BB962C8B-B14F-4D97-AF65-F5344CB8AC3E}">
        <p14:creationId xmlns:p14="http://schemas.microsoft.com/office/powerpoint/2010/main" val="400954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873D0-64A7-3D82-2B03-5813FC8D16D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0130AD-8DEF-D950-0815-F6D3C2B679AD}"/>
              </a:ext>
            </a:extLst>
          </p:cNvPr>
          <p:cNvSpPr>
            <a:spLocks noGrp="1"/>
          </p:cNvSpPr>
          <p:nvPr>
            <p:ph sz="quarter" idx="12"/>
          </p:nvPr>
        </p:nvSpPr>
        <p:spPr>
          <a:xfrm>
            <a:off x="228600" y="1181100"/>
            <a:ext cx="8686800" cy="5296404"/>
          </a:xfrm>
        </p:spPr>
        <p:txBody>
          <a:bodyPr>
            <a:normAutofit/>
          </a:bodyPr>
          <a:lstStyle/>
          <a:p>
            <a:r>
              <a:rPr lang="en-US"/>
              <a:t>WildCAD-E Texting</a:t>
            </a:r>
          </a:p>
          <a:p>
            <a:r>
              <a:rPr lang="en-US"/>
              <a:t>Go to Home Screen, click 3 lines upper left</a:t>
            </a:r>
          </a:p>
          <a:p>
            <a:r>
              <a:rPr lang="en-US"/>
              <a:t>Select Text/Email</a:t>
            </a:r>
          </a:p>
          <a:p>
            <a:r>
              <a:rPr lang="en-US"/>
              <a:t>Select Instructor Group under Group name Drop Down</a:t>
            </a:r>
          </a:p>
          <a:p>
            <a:r>
              <a:rPr lang="en-US"/>
              <a:t>Click boxes and Add to Recipient List to move names to the right</a:t>
            </a:r>
          </a:p>
          <a:p>
            <a:r>
              <a:rPr lang="en-US"/>
              <a:t>Subject Line: WX Alert</a:t>
            </a:r>
          </a:p>
          <a:p>
            <a:r>
              <a:rPr lang="en-US"/>
              <a:t>Message Line type – High Wind Alert for Front Range </a:t>
            </a:r>
          </a:p>
          <a:p>
            <a:r>
              <a:rPr lang="en-US"/>
              <a:t>Send Text button</a:t>
            </a:r>
          </a:p>
          <a:p>
            <a:endParaRPr lang="en-US"/>
          </a:p>
          <a:p>
            <a:r>
              <a:rPr lang="en-US"/>
              <a:t>Instructors will review texts for correctness</a:t>
            </a:r>
          </a:p>
          <a:p>
            <a:endParaRPr lang="en-US"/>
          </a:p>
          <a:p>
            <a:pPr marL="0" indent="0">
              <a:buNone/>
            </a:pPr>
            <a:endParaRPr lang="en-US"/>
          </a:p>
        </p:txBody>
      </p:sp>
      <p:sp>
        <p:nvSpPr>
          <p:cNvPr id="4" name="Title 3">
            <a:extLst>
              <a:ext uri="{FF2B5EF4-FFF2-40B4-BE49-F238E27FC236}">
                <a16:creationId xmlns:a16="http://schemas.microsoft.com/office/drawing/2014/main" id="{832176AD-56BF-B442-58EB-B0A057C0C50E}"/>
              </a:ext>
            </a:extLst>
          </p:cNvPr>
          <p:cNvSpPr>
            <a:spLocks noGrp="1"/>
          </p:cNvSpPr>
          <p:nvPr>
            <p:ph type="title"/>
          </p:nvPr>
        </p:nvSpPr>
        <p:spPr/>
        <p:txBody>
          <a:bodyPr/>
          <a:lstStyle/>
          <a:p>
            <a:r>
              <a:rPr lang="en-US"/>
              <a:t>Activity slide</a:t>
            </a:r>
          </a:p>
        </p:txBody>
      </p:sp>
    </p:spTree>
    <p:custDataLst>
      <p:tags r:id="rId1"/>
    </p:custDataLst>
    <p:extLst>
      <p:ext uri="{BB962C8B-B14F-4D97-AF65-F5344CB8AC3E}">
        <p14:creationId xmlns:p14="http://schemas.microsoft.com/office/powerpoint/2010/main" val="1992407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1491-CDCC-5D84-E627-B488FD1B33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4F1557-BAB9-9F48-F4FB-24F5DD350446}"/>
              </a:ext>
            </a:extLst>
          </p:cNvPr>
          <p:cNvSpPr>
            <a:spLocks noGrp="1"/>
          </p:cNvSpPr>
          <p:nvPr>
            <p:ph sz="quarter" idx="12"/>
          </p:nvPr>
        </p:nvSpPr>
        <p:spPr>
          <a:xfrm>
            <a:off x="228600" y="1181100"/>
            <a:ext cx="8686800" cy="5296404"/>
          </a:xfrm>
        </p:spPr>
        <p:txBody>
          <a:bodyPr>
            <a:normAutofit/>
          </a:bodyPr>
          <a:lstStyle/>
          <a:p>
            <a:r>
              <a:rPr lang="en-US"/>
              <a:t>E343 calls in and calls fire </a:t>
            </a:r>
          </a:p>
          <a:p>
            <a:pPr marL="0" indent="0">
              <a:buNone/>
            </a:pPr>
            <a:r>
              <a:rPr lang="en-US"/>
              <a:t>Contained @ 1523</a:t>
            </a:r>
          </a:p>
          <a:p>
            <a:pPr marL="0" indent="0">
              <a:buNone/>
            </a:pPr>
            <a:endParaRPr lang="en-US"/>
          </a:p>
          <a:p>
            <a:r>
              <a:rPr lang="en-US"/>
              <a:t>E343 calls in and calls fire </a:t>
            </a:r>
          </a:p>
          <a:p>
            <a:pPr marL="0" indent="0">
              <a:buNone/>
            </a:pPr>
            <a:r>
              <a:rPr lang="en-US"/>
              <a:t>Controlled @ 1752</a:t>
            </a:r>
          </a:p>
          <a:p>
            <a:pPr marL="0" indent="0">
              <a:buNone/>
            </a:pPr>
            <a:endParaRPr lang="en-US"/>
          </a:p>
          <a:p>
            <a:r>
              <a:rPr lang="en-US"/>
              <a:t>E343 calls in and calls fire </a:t>
            </a:r>
          </a:p>
          <a:p>
            <a:pPr marL="0" indent="0">
              <a:buNone/>
            </a:pPr>
            <a:r>
              <a:rPr lang="en-US"/>
              <a:t>Out @ 1935</a:t>
            </a:r>
          </a:p>
          <a:p>
            <a:pPr marL="0" indent="0">
              <a:buNone/>
            </a:pPr>
            <a:endParaRPr lang="en-US"/>
          </a:p>
          <a:p>
            <a:pPr marL="0" indent="0">
              <a:buNone/>
            </a:pPr>
            <a:r>
              <a:rPr lang="en-US"/>
              <a:t>Where should this be </a:t>
            </a:r>
          </a:p>
          <a:p>
            <a:pPr marL="0" indent="0">
              <a:buNone/>
            </a:pPr>
            <a:r>
              <a:rPr lang="en-US"/>
              <a:t>Documented?</a:t>
            </a:r>
          </a:p>
          <a:p>
            <a:pPr marL="0" indent="0">
              <a:buNone/>
            </a:pPr>
            <a:endParaRPr lang="en-US"/>
          </a:p>
          <a:p>
            <a:pPr marL="0" indent="0">
              <a:buNone/>
            </a:pPr>
            <a:r>
              <a:rPr lang="en-US"/>
              <a:t>*Use current date*</a:t>
            </a:r>
          </a:p>
          <a:p>
            <a:pPr marL="0" indent="0">
              <a:buNone/>
            </a:pPr>
            <a:endParaRPr lang="en-US"/>
          </a:p>
        </p:txBody>
      </p:sp>
      <p:sp>
        <p:nvSpPr>
          <p:cNvPr id="4" name="Title 3">
            <a:extLst>
              <a:ext uri="{FF2B5EF4-FFF2-40B4-BE49-F238E27FC236}">
                <a16:creationId xmlns:a16="http://schemas.microsoft.com/office/drawing/2014/main" id="{E382CAE0-6CAA-42AA-C946-F511759BC11D}"/>
              </a:ext>
            </a:extLst>
          </p:cNvPr>
          <p:cNvSpPr>
            <a:spLocks noGrp="1"/>
          </p:cNvSpPr>
          <p:nvPr>
            <p:ph type="title"/>
          </p:nvPr>
        </p:nvSpPr>
        <p:spPr/>
        <p:txBody>
          <a:bodyPr/>
          <a:lstStyle/>
          <a:p>
            <a:r>
              <a:rPr lang="en-US"/>
              <a:t>Activity slide</a:t>
            </a:r>
          </a:p>
        </p:txBody>
      </p:sp>
      <p:pic>
        <p:nvPicPr>
          <p:cNvPr id="10" name="Content Placeholder 9" descr="A picture containing outdoor, sky, grass, flying&#10;&#10;Description automatically generated">
            <a:extLst>
              <a:ext uri="{FF2B5EF4-FFF2-40B4-BE49-F238E27FC236}">
                <a16:creationId xmlns:a16="http://schemas.microsoft.com/office/drawing/2014/main" id="{EA95E2CD-08EA-6CE7-2D8B-8E6AA6553DA1}"/>
              </a:ext>
            </a:extLst>
          </p:cNvPr>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4876800" y="990600"/>
            <a:ext cx="4114800" cy="5486904"/>
          </a:xfrm>
        </p:spPr>
      </p:pic>
    </p:spTree>
    <p:custDataLst>
      <p:tags r:id="rId1"/>
    </p:custDataLst>
    <p:extLst>
      <p:ext uri="{BB962C8B-B14F-4D97-AF65-F5344CB8AC3E}">
        <p14:creationId xmlns:p14="http://schemas.microsoft.com/office/powerpoint/2010/main" val="4162197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CF8C1-1BCD-5891-FF58-0817EAD330D5}"/>
              </a:ext>
            </a:extLst>
          </p:cNvPr>
          <p:cNvSpPr>
            <a:spLocks noGrp="1"/>
          </p:cNvSpPr>
          <p:nvPr>
            <p:ph sz="quarter" idx="10"/>
          </p:nvPr>
        </p:nvSpPr>
        <p:spPr>
          <a:xfrm>
            <a:off x="0" y="914400"/>
            <a:ext cx="9144000" cy="762000"/>
          </a:xfrm>
        </p:spPr>
        <p:txBody>
          <a:bodyPr/>
          <a:lstStyle/>
          <a:p>
            <a:r>
              <a:rPr lang="en-US"/>
              <a:t>Question? Where you enter fire size up information?</a:t>
            </a:r>
          </a:p>
        </p:txBody>
      </p:sp>
      <p:sp>
        <p:nvSpPr>
          <p:cNvPr id="4" name="Content Placeholder 3">
            <a:extLst>
              <a:ext uri="{FF2B5EF4-FFF2-40B4-BE49-F238E27FC236}">
                <a16:creationId xmlns:a16="http://schemas.microsoft.com/office/drawing/2014/main" id="{6C8370BB-790D-806D-2551-9DCBD0C09AF0}"/>
              </a:ext>
            </a:extLst>
          </p:cNvPr>
          <p:cNvSpPr>
            <a:spLocks noGrp="1"/>
          </p:cNvSpPr>
          <p:nvPr>
            <p:ph sz="quarter" idx="11"/>
          </p:nvPr>
        </p:nvSpPr>
        <p:spPr>
          <a:xfrm>
            <a:off x="0" y="1828800"/>
            <a:ext cx="4876800" cy="4684732"/>
          </a:xfrm>
        </p:spPr>
        <p:txBody>
          <a:bodyPr/>
          <a:lstStyle/>
          <a:p>
            <a:r>
              <a:rPr lang="en-US"/>
              <a:t>Answer: Fires tab and Log tab</a:t>
            </a:r>
          </a:p>
        </p:txBody>
      </p:sp>
      <p:pic>
        <p:nvPicPr>
          <p:cNvPr id="12" name="Content Placeholder 11" descr="A picture containing tree, grass, outdoor, sunset&#10;&#10;Description automatically generated">
            <a:extLst>
              <a:ext uri="{FF2B5EF4-FFF2-40B4-BE49-F238E27FC236}">
                <a16:creationId xmlns:a16="http://schemas.microsoft.com/office/drawing/2014/main" id="{90A0FF0E-15E9-6BA0-08A3-A2A2C0A659DE}"/>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l="15841" r="17404"/>
          <a:stretch/>
        </p:blipFill>
        <p:spPr>
          <a:xfrm>
            <a:off x="4991558" y="1828800"/>
            <a:ext cx="4152442" cy="4684732"/>
          </a:xfrm>
        </p:spPr>
      </p:pic>
      <p:sp>
        <p:nvSpPr>
          <p:cNvPr id="8" name="Title 3">
            <a:extLst>
              <a:ext uri="{FF2B5EF4-FFF2-40B4-BE49-F238E27FC236}">
                <a16:creationId xmlns:a16="http://schemas.microsoft.com/office/drawing/2014/main" id="{425E77DE-2560-C406-58E8-E3284B5E09A5}"/>
              </a:ext>
            </a:extLst>
          </p:cNvPr>
          <p:cNvSpPr>
            <a:spLocks noGrp="1"/>
          </p:cNvSpPr>
          <p:nvPr>
            <p:ph type="title"/>
          </p:nvPr>
        </p:nvSpPr>
        <p:spPr>
          <a:xfrm>
            <a:off x="0" y="0"/>
            <a:ext cx="9144000" cy="914400"/>
          </a:xfrm>
        </p:spPr>
        <p:txBody>
          <a:bodyPr/>
          <a:lstStyle/>
          <a:p>
            <a:r>
              <a:rPr lang="en-US"/>
              <a:t>Knowledge Check</a:t>
            </a:r>
          </a:p>
        </p:txBody>
      </p:sp>
    </p:spTree>
    <p:extLst>
      <p:ext uri="{BB962C8B-B14F-4D97-AF65-F5344CB8AC3E}">
        <p14:creationId xmlns:p14="http://schemas.microsoft.com/office/powerpoint/2010/main" val="87252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B9B85-B109-4218-858F-D782F1C86CCD}"/>
              </a:ext>
            </a:extLst>
          </p:cNvPr>
          <p:cNvSpPr>
            <a:spLocks noGrp="1"/>
          </p:cNvSpPr>
          <p:nvPr>
            <p:ph type="title"/>
          </p:nvPr>
        </p:nvSpPr>
        <p:spPr/>
        <p:txBody>
          <a:bodyPr/>
          <a:lstStyle/>
          <a:p>
            <a:r>
              <a:rPr lang="en-US"/>
              <a:t>Summary</a:t>
            </a:r>
          </a:p>
        </p:txBody>
      </p:sp>
      <p:sp>
        <p:nvSpPr>
          <p:cNvPr id="5" name="Content Placeholder 4">
            <a:extLst>
              <a:ext uri="{FF2B5EF4-FFF2-40B4-BE49-F238E27FC236}">
                <a16:creationId xmlns:a16="http://schemas.microsoft.com/office/drawing/2014/main" id="{3D48E016-1DF3-4268-9A61-5172395D0F52}"/>
              </a:ext>
            </a:extLst>
          </p:cNvPr>
          <p:cNvSpPr>
            <a:spLocks noGrp="1"/>
          </p:cNvSpPr>
          <p:nvPr>
            <p:ph sz="quarter" idx="12"/>
          </p:nvPr>
        </p:nvSpPr>
        <p:spPr/>
        <p:txBody>
          <a:bodyPr/>
          <a:lstStyle/>
          <a:p>
            <a:pPr marL="0" marR="0" indent="0">
              <a:lnSpc>
                <a:spcPct val="107000"/>
              </a:lnSpc>
              <a:spcAft>
                <a:spcPts val="600"/>
              </a:spcAft>
              <a:buNone/>
            </a:pPr>
            <a:endParaRPr lang="en-US" sz="200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Aft>
                <a:spcPts val="600"/>
              </a:spcAft>
              <a:buNone/>
            </a:pPr>
            <a:r>
              <a:rPr lang="en-US" sz="2000">
                <a:effectLst/>
                <a:latin typeface="Times New Roman" panose="02020603050405020304" pitchFamily="18" charset="0"/>
                <a:ea typeface="Calibri" panose="020F0502020204030204" pitchFamily="34" charset="0"/>
                <a:cs typeface="Arial" panose="020B0604020202020204" pitchFamily="34" charset="0"/>
              </a:rPr>
              <a:t>This unit focused on how the IADP should prepare for working in the dispatch environment, how to manage stress and overview of the WildCAD-E computer application.</a:t>
            </a:r>
          </a:p>
          <a:p>
            <a:endParaRPr lang="en-US" b="0" i="0">
              <a:solidFill>
                <a:srgbClr val="000000"/>
              </a:solidFill>
              <a:effectLst/>
              <a:latin typeface="Times New Roman" panose="02020603050405020304" pitchFamily="18" charset="0"/>
            </a:endParaRPr>
          </a:p>
          <a:p>
            <a:pPr marL="0" indent="0" algn="ctr">
              <a:buNone/>
            </a:pPr>
            <a:r>
              <a:rPr lang="en-US" b="0">
                <a:solidFill>
                  <a:srgbClr val="000000"/>
                </a:solidFill>
                <a:latin typeface="Times New Roman" panose="02020603050405020304" pitchFamily="18" charset="0"/>
              </a:rPr>
              <a:t>Objectives</a:t>
            </a:r>
          </a:p>
          <a:p>
            <a:r>
              <a:rPr lang="en-US" b="0" i="0">
                <a:solidFill>
                  <a:srgbClr val="000000"/>
                </a:solidFill>
                <a:effectLst/>
                <a:latin typeface="Times New Roman" panose="02020603050405020304" pitchFamily="18" charset="0"/>
              </a:rPr>
              <a:t>Identify three unique elements that the IADP should receive from a briefing.</a:t>
            </a:r>
          </a:p>
          <a:p>
            <a:r>
              <a:rPr lang="en-US" b="0" i="0">
                <a:solidFill>
                  <a:srgbClr val="000000"/>
                </a:solidFill>
                <a:effectLst/>
                <a:latin typeface="Times New Roman" panose="02020603050405020304" pitchFamily="18" charset="0"/>
              </a:rPr>
              <a:t>Identify and discuss common situations that create stress in a busy dispatch environment.  </a:t>
            </a:r>
            <a:endParaRPr lang="en-US" b="0">
              <a:solidFill>
                <a:srgbClr val="000000"/>
              </a:solidFill>
              <a:latin typeface="Times New Roman" panose="02020603050405020304" pitchFamily="18" charset="0"/>
            </a:endParaRPr>
          </a:p>
          <a:p>
            <a:r>
              <a:rPr lang="en-US" b="0" i="0">
                <a:solidFill>
                  <a:srgbClr val="000000"/>
                </a:solidFill>
                <a:effectLst/>
                <a:latin typeface="Times New Roman" panose="02020603050405020304" pitchFamily="18" charset="0"/>
              </a:rPr>
              <a:t>Describe four techniques that are effective in responding to urgent/stressful situations.  </a:t>
            </a:r>
          </a:p>
          <a:p>
            <a:r>
              <a:rPr lang="en-US" b="0" i="0">
                <a:solidFill>
                  <a:srgbClr val="000000"/>
                </a:solidFill>
                <a:effectLst/>
                <a:latin typeface="Times New Roman" panose="02020603050405020304" pitchFamily="18" charset="0"/>
              </a:rPr>
              <a:t>Utilize WildCAD-E to map, send texts, create</a:t>
            </a:r>
            <a:r>
              <a:rPr lang="en-US" b="0">
                <a:solidFill>
                  <a:srgbClr val="000000"/>
                </a:solidFill>
                <a:latin typeface="Times New Roman" panose="02020603050405020304" pitchFamily="18" charset="0"/>
              </a:rPr>
              <a:t> </a:t>
            </a:r>
            <a:r>
              <a:rPr lang="en-US" b="0" i="0">
                <a:solidFill>
                  <a:srgbClr val="000000"/>
                </a:solidFill>
                <a:effectLst/>
                <a:latin typeface="Times New Roman" panose="02020603050405020304" pitchFamily="18" charset="0"/>
              </a:rPr>
              <a:t>and maintain incident(s).</a:t>
            </a:r>
            <a:endParaRPr lang="en-US"/>
          </a:p>
        </p:txBody>
      </p:sp>
    </p:spTree>
    <p:custDataLst>
      <p:tags r:id="rId1"/>
    </p:custDataLst>
    <p:extLst>
      <p:ext uri="{BB962C8B-B14F-4D97-AF65-F5344CB8AC3E}">
        <p14:creationId xmlns:p14="http://schemas.microsoft.com/office/powerpoint/2010/main" val="176584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0A4F77-15FB-D2CA-C185-BAFF318F20F2}"/>
              </a:ext>
            </a:extLst>
          </p:cNvPr>
          <p:cNvSpPr>
            <a:spLocks noGrp="1"/>
          </p:cNvSpPr>
          <p:nvPr>
            <p:ph sz="quarter" idx="12"/>
          </p:nvPr>
        </p:nvSpPr>
        <p:spPr>
          <a:xfrm>
            <a:off x="228600" y="1181100"/>
            <a:ext cx="8686800" cy="5295900"/>
          </a:xfrm>
        </p:spPr>
        <p:txBody>
          <a:bodyPr>
            <a:normAutofit/>
          </a:bodyPr>
          <a:lstStyle/>
          <a:p>
            <a:pPr marL="457200" marR="0" lvl="1" indent="0">
              <a:spcBef>
                <a:spcPts val="600"/>
              </a:spcBef>
              <a:spcAft>
                <a:spcPts val="600"/>
              </a:spcAft>
              <a:buNone/>
            </a:pPr>
            <a:r>
              <a:rPr lang="en-US" sz="2800">
                <a:effectLst/>
              </a:rPr>
              <a:t>Dispatcher Briefing </a:t>
            </a:r>
            <a:br>
              <a:rPr lang="en-US" sz="2800">
                <a:effectLst/>
              </a:rPr>
            </a:br>
            <a:r>
              <a:rPr lang="en-US" sz="2800" b="0">
                <a:effectLst/>
              </a:rPr>
              <a:t>Three key elements needed to be successful in a dispatch environment. </a:t>
            </a:r>
          </a:p>
          <a:p>
            <a:pPr marL="457200" marR="0" lvl="1" indent="0">
              <a:spcBef>
                <a:spcPts val="600"/>
              </a:spcBef>
              <a:spcAft>
                <a:spcPts val="600"/>
              </a:spcAft>
              <a:buNone/>
            </a:pPr>
            <a:r>
              <a:rPr lang="en-US" sz="2800">
                <a:effectLst/>
              </a:rPr>
              <a:t>	1) Local protocols</a:t>
            </a:r>
          </a:p>
          <a:p>
            <a:pPr marL="457200" marR="0" lvl="1" indent="0">
              <a:spcBef>
                <a:spcPts val="600"/>
              </a:spcBef>
              <a:spcAft>
                <a:spcPts val="600"/>
              </a:spcAft>
              <a:buNone/>
            </a:pPr>
            <a:r>
              <a:rPr lang="en-US" sz="2800"/>
              <a:t>	2) Delegated authorities</a:t>
            </a:r>
          </a:p>
          <a:p>
            <a:pPr marL="457200" marR="0" lvl="1" indent="0">
              <a:spcBef>
                <a:spcPts val="600"/>
              </a:spcBef>
              <a:spcAft>
                <a:spcPts val="600"/>
              </a:spcAft>
              <a:buNone/>
            </a:pPr>
            <a:r>
              <a:rPr lang="en-US" sz="2800"/>
              <a:t>	3) Management expectations	</a:t>
            </a:r>
            <a:endParaRPr lang="en-US" sz="2800">
              <a:effectLst/>
            </a:endParaRPr>
          </a:p>
        </p:txBody>
      </p:sp>
      <p:sp>
        <p:nvSpPr>
          <p:cNvPr id="4" name="Title 3">
            <a:extLst>
              <a:ext uri="{FF2B5EF4-FFF2-40B4-BE49-F238E27FC236}">
                <a16:creationId xmlns:a16="http://schemas.microsoft.com/office/drawing/2014/main" id="{DAA23C2D-026D-5748-A60B-CDF77842C1C2}"/>
              </a:ext>
            </a:extLst>
          </p:cNvPr>
          <p:cNvSpPr>
            <a:spLocks noGrp="1"/>
          </p:cNvSpPr>
          <p:nvPr>
            <p:ph type="title"/>
          </p:nvPr>
        </p:nvSpPr>
        <p:spPr>
          <a:xfrm>
            <a:off x="0" y="0"/>
            <a:ext cx="9144000" cy="914400"/>
          </a:xfrm>
        </p:spPr>
        <p:txBody>
          <a:bodyPr anchor="ctr">
            <a:normAutofit/>
          </a:bodyPr>
          <a:lstStyle/>
          <a:p>
            <a:r>
              <a:rPr lang="en-US"/>
              <a:t>Dispatch Environment</a:t>
            </a:r>
          </a:p>
        </p:txBody>
      </p:sp>
    </p:spTree>
    <p:custDataLst>
      <p:tags r:id="rId1"/>
    </p:custDataLst>
    <p:extLst>
      <p:ext uri="{BB962C8B-B14F-4D97-AF65-F5344CB8AC3E}">
        <p14:creationId xmlns:p14="http://schemas.microsoft.com/office/powerpoint/2010/main" val="51576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B4A38-B8DA-A7EE-471B-25132ED155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D8651F-F1F9-7893-332B-97B15CFCFC77}"/>
              </a:ext>
            </a:extLst>
          </p:cNvPr>
          <p:cNvSpPr>
            <a:spLocks noGrp="1"/>
          </p:cNvSpPr>
          <p:nvPr>
            <p:ph sz="quarter" idx="12"/>
          </p:nvPr>
        </p:nvSpPr>
        <p:spPr>
          <a:xfrm>
            <a:off x="228600" y="990600"/>
            <a:ext cx="8686800" cy="5638800"/>
          </a:xfrm>
        </p:spPr>
        <p:txBody>
          <a:bodyPr>
            <a:noAutofit/>
          </a:bodyPr>
          <a:lstStyle/>
          <a:p>
            <a:pPr marL="914400" marR="0" lvl="2" indent="0">
              <a:spcBef>
                <a:spcPts val="600"/>
              </a:spcBef>
              <a:spcAft>
                <a:spcPts val="600"/>
              </a:spcAft>
              <a:buNone/>
            </a:pPr>
            <a:r>
              <a:rPr lang="en-US" sz="2400" u="sng">
                <a:effectLst/>
              </a:rPr>
              <a:t>Local Protocols</a:t>
            </a:r>
          </a:p>
          <a:p>
            <a:pPr marL="1371600" marR="0" lvl="2" indent="-457200">
              <a:spcBef>
                <a:spcPts val="600"/>
              </a:spcBef>
              <a:spcAft>
                <a:spcPts val="600"/>
              </a:spcAft>
              <a:buFont typeface="+mj-lt"/>
              <a:buAutoNum type="arabicParenR"/>
            </a:pPr>
            <a:r>
              <a:rPr lang="en-US" sz="2400" b="0">
                <a:effectLst/>
              </a:rPr>
              <a:t>May be outlined in formal and informal ways</a:t>
            </a:r>
            <a:r>
              <a:rPr lang="en-US" sz="2400" b="0"/>
              <a:t> e.g. m</a:t>
            </a:r>
            <a:r>
              <a:rPr lang="en-US" sz="2400" b="0">
                <a:effectLst/>
              </a:rPr>
              <a:t>anuals, guides, </a:t>
            </a:r>
            <a:r>
              <a:rPr lang="en-US" sz="2400" b="0"/>
              <a:t>or</a:t>
            </a:r>
            <a:r>
              <a:rPr lang="en-US" sz="2400" b="0">
                <a:effectLst/>
              </a:rPr>
              <a:t> checklists. </a:t>
            </a:r>
          </a:p>
          <a:p>
            <a:pPr marL="1371600" marR="0" lvl="2" indent="-457200">
              <a:spcBef>
                <a:spcPts val="600"/>
              </a:spcBef>
              <a:spcAft>
                <a:spcPts val="600"/>
              </a:spcAft>
              <a:buFont typeface="+mj-lt"/>
              <a:buAutoNum type="arabicParenR"/>
            </a:pPr>
            <a:r>
              <a:rPr lang="en-US" sz="2400" b="0">
                <a:effectLst/>
              </a:rPr>
              <a:t>Local protocols are standard business practices in that area. </a:t>
            </a:r>
          </a:p>
          <a:p>
            <a:pPr marL="914400" marR="0" lvl="2" indent="0">
              <a:lnSpc>
                <a:spcPct val="90000"/>
              </a:lnSpc>
              <a:spcBef>
                <a:spcPts val="600"/>
              </a:spcBef>
              <a:spcAft>
                <a:spcPts val="600"/>
              </a:spcAft>
              <a:buNone/>
            </a:pPr>
            <a:endParaRPr lang="en-US" sz="2400" u="sng">
              <a:effectLst/>
            </a:endParaRPr>
          </a:p>
          <a:p>
            <a:pPr marL="914400" marR="0" lvl="2" indent="0">
              <a:lnSpc>
                <a:spcPct val="90000"/>
              </a:lnSpc>
              <a:spcBef>
                <a:spcPts val="600"/>
              </a:spcBef>
              <a:spcAft>
                <a:spcPts val="600"/>
              </a:spcAft>
              <a:buNone/>
            </a:pPr>
            <a:r>
              <a:rPr lang="en-US" sz="2400" u="sng">
                <a:effectLst/>
              </a:rPr>
              <a:t>Delegated Authorities </a:t>
            </a:r>
          </a:p>
          <a:p>
            <a:pPr marL="914400" marR="0" lvl="2" indent="0">
              <a:lnSpc>
                <a:spcPct val="90000"/>
              </a:lnSpc>
              <a:spcBef>
                <a:spcPts val="600"/>
              </a:spcBef>
              <a:spcAft>
                <a:spcPts val="600"/>
              </a:spcAft>
              <a:buNone/>
            </a:pPr>
            <a:r>
              <a:rPr lang="en-US" sz="2400" b="0">
                <a:effectLst/>
              </a:rPr>
              <a:t>This defines the limits and boundaries for your actions. These may be written, given orally, or implied. </a:t>
            </a:r>
          </a:p>
        </p:txBody>
      </p:sp>
      <p:sp>
        <p:nvSpPr>
          <p:cNvPr id="4" name="Title 3">
            <a:extLst>
              <a:ext uri="{FF2B5EF4-FFF2-40B4-BE49-F238E27FC236}">
                <a16:creationId xmlns:a16="http://schemas.microsoft.com/office/drawing/2014/main" id="{E752E7F0-7005-A510-88D6-2006335BE6C9}"/>
              </a:ext>
            </a:extLst>
          </p:cNvPr>
          <p:cNvSpPr>
            <a:spLocks noGrp="1"/>
          </p:cNvSpPr>
          <p:nvPr>
            <p:ph type="title"/>
          </p:nvPr>
        </p:nvSpPr>
        <p:spPr>
          <a:xfrm>
            <a:off x="0" y="0"/>
            <a:ext cx="9144000" cy="914400"/>
          </a:xfrm>
        </p:spPr>
        <p:txBody>
          <a:bodyPr anchor="ctr">
            <a:normAutofit/>
          </a:bodyPr>
          <a:lstStyle/>
          <a:p>
            <a:r>
              <a:rPr lang="en-US"/>
              <a:t>Dispatch Environment</a:t>
            </a:r>
          </a:p>
        </p:txBody>
      </p:sp>
    </p:spTree>
    <p:custDataLst>
      <p:tags r:id="rId1"/>
    </p:custDataLst>
    <p:extLst>
      <p:ext uri="{BB962C8B-B14F-4D97-AF65-F5344CB8AC3E}">
        <p14:creationId xmlns:p14="http://schemas.microsoft.com/office/powerpoint/2010/main" val="13682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8FE59-9D32-DF84-C136-B928D7A4A5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960E62F-0CAD-D778-4049-B88E2CF7C7AC}"/>
              </a:ext>
            </a:extLst>
          </p:cNvPr>
          <p:cNvSpPr>
            <a:spLocks noGrp="1"/>
          </p:cNvSpPr>
          <p:nvPr>
            <p:ph sz="quarter" idx="12"/>
          </p:nvPr>
        </p:nvSpPr>
        <p:spPr>
          <a:xfrm>
            <a:off x="228600" y="1181100"/>
            <a:ext cx="8686800" cy="5295900"/>
          </a:xfrm>
        </p:spPr>
        <p:txBody>
          <a:bodyPr>
            <a:normAutofit fontScale="92500"/>
          </a:bodyPr>
          <a:lstStyle/>
          <a:p>
            <a:pPr marL="914400" marR="0" lvl="2" indent="0">
              <a:lnSpc>
                <a:spcPct val="90000"/>
              </a:lnSpc>
              <a:spcBef>
                <a:spcPts val="600"/>
              </a:spcBef>
              <a:spcAft>
                <a:spcPts val="600"/>
              </a:spcAft>
              <a:buNone/>
            </a:pPr>
            <a:r>
              <a:rPr lang="en-US" sz="2400" u="sng">
                <a:effectLst/>
              </a:rPr>
              <a:t>Management Expectations </a:t>
            </a:r>
          </a:p>
          <a:p>
            <a:pPr marL="1828800" marR="0" lvl="3" indent="-457200">
              <a:lnSpc>
                <a:spcPct val="90000"/>
              </a:lnSpc>
              <a:spcBef>
                <a:spcPts val="600"/>
              </a:spcBef>
              <a:spcAft>
                <a:spcPts val="600"/>
              </a:spcAft>
              <a:buFont typeface="+mj-lt"/>
              <a:buAutoNum type="arabicParenR"/>
            </a:pPr>
            <a:r>
              <a:rPr lang="en-US" sz="2400" b="0">
                <a:effectLst/>
              </a:rPr>
              <a:t> This defines the range of your work activities and will give you an idea of how independently or supervised you will function. </a:t>
            </a:r>
          </a:p>
          <a:p>
            <a:pPr marL="1828800" marR="0" lvl="3" indent="-457200">
              <a:lnSpc>
                <a:spcPct val="90000"/>
              </a:lnSpc>
              <a:spcBef>
                <a:spcPts val="600"/>
              </a:spcBef>
              <a:spcAft>
                <a:spcPts val="600"/>
              </a:spcAft>
              <a:buFont typeface="+mj-lt"/>
              <a:buAutoNum type="arabicParenR"/>
            </a:pPr>
            <a:r>
              <a:rPr lang="en-US" sz="2400" b="0">
                <a:effectLst/>
              </a:rPr>
              <a:t> The initial briefing, mentoring, discussions, and shift briefs are all sources of information.  </a:t>
            </a:r>
          </a:p>
          <a:p>
            <a:pPr marL="1828800" marR="0" lvl="3" indent="-457200">
              <a:lnSpc>
                <a:spcPct val="90000"/>
              </a:lnSpc>
              <a:spcBef>
                <a:spcPts val="600"/>
              </a:spcBef>
              <a:spcAft>
                <a:spcPts val="600"/>
              </a:spcAft>
              <a:buFont typeface="+mj-lt"/>
              <a:buAutoNum type="arabicParenR"/>
            </a:pPr>
            <a:r>
              <a:rPr lang="en-US" sz="2400" b="0">
                <a:effectLst/>
              </a:rPr>
              <a:t> These are effective ways to begin to learn unique local conditions, staffing policies, available resources, chain of command, and the agency/local management expectations. </a:t>
            </a:r>
          </a:p>
          <a:p>
            <a:pPr marL="1828800" marR="0" lvl="3" indent="-457200">
              <a:lnSpc>
                <a:spcPct val="90000"/>
              </a:lnSpc>
              <a:spcBef>
                <a:spcPts val="600"/>
              </a:spcBef>
              <a:spcAft>
                <a:spcPts val="600"/>
              </a:spcAft>
              <a:buFont typeface="+mj-lt"/>
              <a:buAutoNum type="arabicParenR"/>
            </a:pPr>
            <a:r>
              <a:rPr lang="en-US" sz="2400" b="0">
                <a:effectLst/>
              </a:rPr>
              <a:t> In most situations it will take you several operational periods to develop proficiency. Remember – it does not happen all at once. </a:t>
            </a:r>
          </a:p>
        </p:txBody>
      </p:sp>
      <p:sp>
        <p:nvSpPr>
          <p:cNvPr id="4" name="Title 3">
            <a:extLst>
              <a:ext uri="{FF2B5EF4-FFF2-40B4-BE49-F238E27FC236}">
                <a16:creationId xmlns:a16="http://schemas.microsoft.com/office/drawing/2014/main" id="{C5658CD4-D504-FE08-7E2F-EFCEE93900B7}"/>
              </a:ext>
            </a:extLst>
          </p:cNvPr>
          <p:cNvSpPr>
            <a:spLocks noGrp="1"/>
          </p:cNvSpPr>
          <p:nvPr>
            <p:ph type="title"/>
          </p:nvPr>
        </p:nvSpPr>
        <p:spPr>
          <a:xfrm>
            <a:off x="0" y="0"/>
            <a:ext cx="9144000" cy="914400"/>
          </a:xfrm>
        </p:spPr>
        <p:txBody>
          <a:bodyPr anchor="ctr">
            <a:normAutofit/>
          </a:bodyPr>
          <a:lstStyle/>
          <a:p>
            <a:r>
              <a:rPr lang="en-US"/>
              <a:t>Dispatch Environment</a:t>
            </a:r>
          </a:p>
        </p:txBody>
      </p:sp>
    </p:spTree>
    <p:custDataLst>
      <p:tags r:id="rId1"/>
    </p:custDataLst>
    <p:extLst>
      <p:ext uri="{BB962C8B-B14F-4D97-AF65-F5344CB8AC3E}">
        <p14:creationId xmlns:p14="http://schemas.microsoft.com/office/powerpoint/2010/main" val="99200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16E89-BE01-FB82-FEBA-031B2338CC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63C6F0F-530B-DD00-8799-DED60A1A4B0B}"/>
              </a:ext>
            </a:extLst>
          </p:cNvPr>
          <p:cNvSpPr>
            <a:spLocks noGrp="1"/>
          </p:cNvSpPr>
          <p:nvPr>
            <p:ph sz="quarter" idx="12"/>
          </p:nvPr>
        </p:nvSpPr>
        <p:spPr>
          <a:xfrm>
            <a:off x="228600" y="1181100"/>
            <a:ext cx="8686800" cy="5295900"/>
          </a:xfrm>
        </p:spPr>
        <p:txBody>
          <a:bodyPr>
            <a:normAutofit/>
          </a:bodyPr>
          <a:lstStyle/>
          <a:p>
            <a:pPr marL="457200" marR="0" lvl="1" indent="0">
              <a:lnSpc>
                <a:spcPct val="90000"/>
              </a:lnSpc>
              <a:spcBef>
                <a:spcPts val="600"/>
              </a:spcBef>
              <a:spcAft>
                <a:spcPts val="600"/>
              </a:spcAft>
              <a:buNone/>
            </a:pPr>
            <a:r>
              <a:rPr lang="en-US" sz="2000" u="sng">
                <a:effectLst/>
              </a:rPr>
              <a:t>Common Situations that Cause </a:t>
            </a:r>
            <a:r>
              <a:rPr lang="en-US" sz="2000" u="sng"/>
              <a:t>S</a:t>
            </a:r>
            <a:r>
              <a:rPr lang="en-US" sz="2000" u="sng">
                <a:effectLst/>
              </a:rPr>
              <a:t>tress </a:t>
            </a:r>
          </a:p>
          <a:p>
            <a:pPr marL="914400" marR="0" lvl="2" indent="0">
              <a:lnSpc>
                <a:spcPct val="90000"/>
              </a:lnSpc>
              <a:spcBef>
                <a:spcPts val="600"/>
              </a:spcBef>
              <a:spcAft>
                <a:spcPts val="600"/>
              </a:spcAft>
              <a:buNone/>
            </a:pPr>
            <a:r>
              <a:rPr lang="en-US" sz="2000" b="0">
                <a:effectLst/>
              </a:rPr>
              <a:t>A factor in a successful performance as an IADP is the ability to work productively in an environment where stress is common. </a:t>
            </a:r>
          </a:p>
          <a:p>
            <a:pPr marL="914400" marR="0" lvl="2" indent="0">
              <a:lnSpc>
                <a:spcPct val="90000"/>
              </a:lnSpc>
              <a:spcBef>
                <a:spcPts val="600"/>
              </a:spcBef>
              <a:spcAft>
                <a:spcPts val="600"/>
              </a:spcAft>
              <a:buNone/>
            </a:pPr>
            <a:r>
              <a:rPr lang="en-US" sz="2000" b="0">
                <a:effectLst/>
              </a:rPr>
              <a:t>Recognizing stressful situations and knowing how you respond to stress, are key to managing yourself in this demanding environment. </a:t>
            </a:r>
          </a:p>
          <a:p>
            <a:pPr marL="914400" marR="0" lvl="2" indent="0">
              <a:lnSpc>
                <a:spcPct val="90000"/>
              </a:lnSpc>
              <a:spcBef>
                <a:spcPts val="600"/>
              </a:spcBef>
              <a:spcAft>
                <a:spcPts val="600"/>
              </a:spcAft>
              <a:buNone/>
            </a:pPr>
            <a:r>
              <a:rPr lang="en-US" sz="2000" b="0">
                <a:effectLst/>
              </a:rPr>
              <a:t>Stress can be divided into three categories: </a:t>
            </a:r>
          </a:p>
          <a:p>
            <a:pPr marL="1828800" marR="0" lvl="3" indent="-457200">
              <a:lnSpc>
                <a:spcPct val="90000"/>
              </a:lnSpc>
              <a:spcBef>
                <a:spcPts val="600"/>
              </a:spcBef>
              <a:spcAft>
                <a:spcPts val="600"/>
              </a:spcAft>
              <a:buFont typeface="+mj-lt"/>
              <a:buAutoNum type="arabicParenR"/>
            </a:pPr>
            <a:r>
              <a:rPr lang="en-US" sz="2000" b="0">
                <a:effectLst/>
              </a:rPr>
              <a:t>Internal stress </a:t>
            </a:r>
          </a:p>
          <a:p>
            <a:pPr marL="1828800" marR="0" lvl="3" indent="-457200">
              <a:lnSpc>
                <a:spcPct val="90000"/>
              </a:lnSpc>
              <a:spcBef>
                <a:spcPts val="600"/>
              </a:spcBef>
              <a:spcAft>
                <a:spcPts val="600"/>
              </a:spcAft>
              <a:buFont typeface="+mj-lt"/>
              <a:buAutoNum type="arabicParenR"/>
            </a:pPr>
            <a:r>
              <a:rPr lang="en-US" sz="2000" b="0">
                <a:effectLst/>
              </a:rPr>
              <a:t>External Stress</a:t>
            </a:r>
          </a:p>
          <a:p>
            <a:pPr marL="1828800" marR="0" lvl="3" indent="-457200">
              <a:lnSpc>
                <a:spcPct val="90000"/>
              </a:lnSpc>
              <a:spcBef>
                <a:spcPts val="600"/>
              </a:spcBef>
              <a:spcAft>
                <a:spcPts val="600"/>
              </a:spcAft>
              <a:buFont typeface="+mj-lt"/>
              <a:buAutoNum type="arabicParenR"/>
            </a:pPr>
            <a:r>
              <a:rPr lang="en-US" sz="2000" b="0">
                <a:effectLst/>
              </a:rPr>
              <a:t>Organizational Stress</a:t>
            </a:r>
          </a:p>
          <a:p>
            <a:pPr marL="1371600" marR="0" lvl="3" indent="0">
              <a:lnSpc>
                <a:spcPct val="90000"/>
              </a:lnSpc>
              <a:spcBef>
                <a:spcPts val="600"/>
              </a:spcBef>
              <a:spcAft>
                <a:spcPts val="600"/>
              </a:spcAft>
              <a:buNone/>
            </a:pPr>
            <a:endParaRPr lang="en-US" sz="2000" b="0">
              <a:effectLst/>
            </a:endParaRPr>
          </a:p>
        </p:txBody>
      </p:sp>
      <p:sp>
        <p:nvSpPr>
          <p:cNvPr id="4" name="Title 3">
            <a:extLst>
              <a:ext uri="{FF2B5EF4-FFF2-40B4-BE49-F238E27FC236}">
                <a16:creationId xmlns:a16="http://schemas.microsoft.com/office/drawing/2014/main" id="{6842692D-139C-4406-DB79-224D94DB9BC6}"/>
              </a:ext>
            </a:extLst>
          </p:cNvPr>
          <p:cNvSpPr>
            <a:spLocks noGrp="1"/>
          </p:cNvSpPr>
          <p:nvPr>
            <p:ph type="title"/>
          </p:nvPr>
        </p:nvSpPr>
        <p:spPr>
          <a:xfrm>
            <a:off x="0" y="0"/>
            <a:ext cx="9144000" cy="914400"/>
          </a:xfrm>
        </p:spPr>
        <p:txBody>
          <a:bodyPr anchor="ctr">
            <a:normAutofit/>
          </a:bodyPr>
          <a:lstStyle/>
          <a:p>
            <a:r>
              <a:rPr lang="en-US" sz="3300"/>
              <a:t>Stress in the Dispatch Environment</a:t>
            </a:r>
          </a:p>
        </p:txBody>
      </p:sp>
    </p:spTree>
    <p:custDataLst>
      <p:tags r:id="rId1"/>
    </p:custDataLst>
    <p:extLst>
      <p:ext uri="{BB962C8B-B14F-4D97-AF65-F5344CB8AC3E}">
        <p14:creationId xmlns:p14="http://schemas.microsoft.com/office/powerpoint/2010/main" val="406115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88485-9501-79C5-4B31-F63260A0D5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9D04C6-C62F-0712-91C0-B3ADF8870652}"/>
              </a:ext>
            </a:extLst>
          </p:cNvPr>
          <p:cNvSpPr>
            <a:spLocks noGrp="1"/>
          </p:cNvSpPr>
          <p:nvPr>
            <p:ph sz="quarter" idx="12"/>
          </p:nvPr>
        </p:nvSpPr>
        <p:spPr>
          <a:xfrm>
            <a:off x="228600" y="1181100"/>
            <a:ext cx="8686800" cy="4495800"/>
          </a:xfrm>
        </p:spPr>
        <p:txBody>
          <a:bodyPr>
            <a:normAutofit/>
          </a:bodyPr>
          <a:lstStyle/>
          <a:p>
            <a:pPr marL="1371600" marR="0" lvl="3" indent="0">
              <a:spcBef>
                <a:spcPts val="600"/>
              </a:spcBef>
              <a:spcAft>
                <a:spcPts val="600"/>
              </a:spcAft>
              <a:buNone/>
            </a:pPr>
            <a:r>
              <a:rPr lang="en-US" sz="2000" u="sng">
                <a:effectLst/>
              </a:rPr>
              <a:t>External Stress (environment)</a:t>
            </a:r>
          </a:p>
          <a:p>
            <a:pPr marL="1371600" marR="0" lvl="3" indent="0">
              <a:spcBef>
                <a:spcPts val="600"/>
              </a:spcBef>
              <a:spcAft>
                <a:spcPts val="600"/>
              </a:spcAft>
              <a:buNone/>
            </a:pPr>
            <a:r>
              <a:rPr lang="en-US" sz="2000" b="0"/>
              <a:t>E</a:t>
            </a:r>
            <a:r>
              <a:rPr lang="en-US" sz="2000" b="0">
                <a:effectLst/>
              </a:rPr>
              <a:t>vents outside your personal control such as:</a:t>
            </a:r>
            <a:endParaRPr lang="en-US" sz="2000" b="0"/>
          </a:p>
          <a:p>
            <a:pPr marL="1371600" marR="0" lvl="3" indent="0">
              <a:spcBef>
                <a:spcPts val="600"/>
              </a:spcBef>
              <a:spcAft>
                <a:spcPts val="600"/>
              </a:spcAft>
              <a:buNone/>
            </a:pPr>
            <a:r>
              <a:rPr lang="en-US" sz="2000" b="0">
                <a:effectLst/>
              </a:rPr>
              <a:t>Being crowded </a:t>
            </a:r>
          </a:p>
          <a:p>
            <a:pPr marL="1371600" marR="0" lvl="3" indent="0">
              <a:spcBef>
                <a:spcPts val="600"/>
              </a:spcBef>
              <a:spcAft>
                <a:spcPts val="600"/>
              </a:spcAft>
              <a:buNone/>
            </a:pPr>
            <a:r>
              <a:rPr lang="en-US" sz="2000" b="0">
                <a:effectLst/>
              </a:rPr>
              <a:t>Supervisor </a:t>
            </a:r>
            <a:endParaRPr lang="en-US" sz="2000" b="0"/>
          </a:p>
          <a:p>
            <a:pPr marL="1371600" marR="0" lvl="3" indent="0">
              <a:spcBef>
                <a:spcPts val="600"/>
              </a:spcBef>
              <a:spcAft>
                <a:spcPts val="600"/>
              </a:spcAft>
              <a:buNone/>
            </a:pPr>
            <a:r>
              <a:rPr lang="en-US" sz="2000" b="0">
                <a:effectLst/>
              </a:rPr>
              <a:t>Weather conditions </a:t>
            </a:r>
          </a:p>
          <a:p>
            <a:pPr marL="1371600" marR="0" lvl="3" indent="0">
              <a:spcBef>
                <a:spcPts val="600"/>
              </a:spcBef>
              <a:spcAft>
                <a:spcPts val="600"/>
              </a:spcAft>
              <a:buNone/>
            </a:pPr>
            <a:r>
              <a:rPr lang="en-US" sz="2000" b="0">
                <a:effectLst/>
              </a:rPr>
              <a:t>Noisy</a:t>
            </a:r>
            <a:endParaRPr lang="en-US" sz="2000" b="0"/>
          </a:p>
          <a:p>
            <a:pPr marL="1371600" marR="0" lvl="3" indent="0">
              <a:spcBef>
                <a:spcPts val="600"/>
              </a:spcBef>
              <a:spcAft>
                <a:spcPts val="600"/>
              </a:spcAft>
              <a:buNone/>
            </a:pPr>
            <a:r>
              <a:rPr lang="en-US" sz="2000" b="0">
                <a:effectLst/>
              </a:rPr>
              <a:t>Media on the phone </a:t>
            </a:r>
          </a:p>
          <a:p>
            <a:pPr marL="1371600" marR="0" lvl="3" indent="0">
              <a:spcBef>
                <a:spcPts val="600"/>
              </a:spcBef>
              <a:spcAft>
                <a:spcPts val="600"/>
              </a:spcAft>
              <a:buNone/>
            </a:pPr>
            <a:r>
              <a:rPr lang="en-US" sz="2000" b="0">
                <a:effectLst/>
              </a:rPr>
              <a:t>Room temperature </a:t>
            </a:r>
          </a:p>
        </p:txBody>
      </p:sp>
      <p:sp>
        <p:nvSpPr>
          <p:cNvPr id="4" name="Title 3">
            <a:extLst>
              <a:ext uri="{FF2B5EF4-FFF2-40B4-BE49-F238E27FC236}">
                <a16:creationId xmlns:a16="http://schemas.microsoft.com/office/drawing/2014/main" id="{86EA0B1C-2D08-950F-5652-96E16CFD6B05}"/>
              </a:ext>
            </a:extLst>
          </p:cNvPr>
          <p:cNvSpPr>
            <a:spLocks noGrp="1"/>
          </p:cNvSpPr>
          <p:nvPr>
            <p:ph type="title"/>
          </p:nvPr>
        </p:nvSpPr>
        <p:spPr>
          <a:xfrm>
            <a:off x="0" y="0"/>
            <a:ext cx="9144000" cy="914400"/>
          </a:xfrm>
        </p:spPr>
        <p:txBody>
          <a:bodyPr anchor="ctr">
            <a:normAutofit/>
          </a:bodyPr>
          <a:lstStyle/>
          <a:p>
            <a:r>
              <a:rPr lang="en-US" sz="3300"/>
              <a:t>Stress in the Dispatch Environment</a:t>
            </a:r>
          </a:p>
        </p:txBody>
      </p:sp>
    </p:spTree>
    <p:custDataLst>
      <p:tags r:id="rId1"/>
    </p:custDataLst>
    <p:extLst>
      <p:ext uri="{BB962C8B-B14F-4D97-AF65-F5344CB8AC3E}">
        <p14:creationId xmlns:p14="http://schemas.microsoft.com/office/powerpoint/2010/main" val="7600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E3A2E0-B0F7-4D6F-9E3F-25C4EFE6C534}"/>
              </a:ext>
            </a:extLst>
          </p:cNvPr>
          <p:cNvSpPr>
            <a:spLocks noGrp="1"/>
          </p:cNvSpPr>
          <p:nvPr>
            <p:ph sz="quarter" idx="12"/>
          </p:nvPr>
        </p:nvSpPr>
        <p:spPr/>
        <p:txBody>
          <a:bodyPr/>
          <a:lstStyle/>
          <a:p>
            <a:pPr marL="914400" marR="0" lvl="3" indent="0">
              <a:spcBef>
                <a:spcPts val="600"/>
              </a:spcBef>
              <a:spcAft>
                <a:spcPts val="600"/>
              </a:spcAft>
              <a:buNone/>
            </a:pPr>
            <a:r>
              <a:rPr lang="en-US" sz="2000" u="sng"/>
              <a:t>Internal</a:t>
            </a:r>
            <a:r>
              <a:rPr lang="en-US" sz="2000" u="sng">
                <a:effectLst/>
              </a:rPr>
              <a:t> Stress</a:t>
            </a:r>
          </a:p>
          <a:p>
            <a:pPr marL="914400" marR="0" lvl="3" indent="0">
              <a:spcBef>
                <a:spcPts val="600"/>
              </a:spcBef>
              <a:spcAft>
                <a:spcPts val="600"/>
              </a:spcAft>
              <a:buNone/>
            </a:pPr>
            <a:r>
              <a:rPr lang="en-US" sz="2000" b="0"/>
              <a:t>Yourself</a:t>
            </a:r>
            <a:r>
              <a:rPr lang="en-US" sz="2000" b="0">
                <a:effectLst/>
              </a:rPr>
              <a:t> </a:t>
            </a:r>
          </a:p>
          <a:p>
            <a:pPr marL="1371600" marR="0" lvl="3" indent="0">
              <a:spcBef>
                <a:spcPts val="600"/>
              </a:spcBef>
              <a:spcAft>
                <a:spcPts val="600"/>
              </a:spcAft>
              <a:buNone/>
            </a:pPr>
            <a:endParaRPr lang="en-US" sz="2000" b="0">
              <a:effectLst/>
            </a:endParaRPr>
          </a:p>
          <a:p>
            <a:pPr marL="0" indent="0" algn="l" rtl="0" fontAlgn="base">
              <a:lnSpc>
                <a:spcPts val="1457"/>
              </a:lnSpc>
              <a:spcAft>
                <a:spcPts val="600"/>
              </a:spcAft>
              <a:buNone/>
            </a:pPr>
            <a:r>
              <a:rPr lang="en-US" sz="1800" b="0" i="1">
                <a:solidFill>
                  <a:srgbClr val="000000"/>
                </a:solidFill>
                <a:effectLst/>
                <a:ea typeface="Verdana" panose="020B0604030504040204" pitchFamily="34" charset="0"/>
              </a:rPr>
              <a:t>	</a:t>
            </a:r>
            <a:r>
              <a:rPr lang="en-US" sz="1800" b="0">
                <a:solidFill>
                  <a:srgbClr val="000000"/>
                </a:solidFill>
                <a:effectLst/>
                <a:ea typeface="Verdana" panose="020B0604030504040204" pitchFamily="34" charset="0"/>
              </a:rPr>
              <a:t>Exhaustion/poor sleep habits </a:t>
            </a:r>
          </a:p>
          <a:p>
            <a:pPr marL="0" indent="0" algn="l" rtl="0" fontAlgn="base">
              <a:lnSpc>
                <a:spcPts val="1457"/>
              </a:lnSpc>
              <a:spcAft>
                <a:spcPts val="600"/>
              </a:spcAft>
              <a:buNone/>
            </a:pPr>
            <a:r>
              <a:rPr lang="en-US" sz="1800" b="0">
                <a:solidFill>
                  <a:srgbClr val="000000"/>
                </a:solidFill>
                <a:effectLst/>
                <a:ea typeface="Verdana" panose="020B0604030504040204" pitchFamily="34" charset="0"/>
              </a:rPr>
              <a:t>	Co-Worker interaction </a:t>
            </a:r>
          </a:p>
          <a:p>
            <a:pPr marL="0" indent="0" algn="l" rtl="0" fontAlgn="base">
              <a:lnSpc>
                <a:spcPts val="1457"/>
              </a:lnSpc>
              <a:spcAft>
                <a:spcPts val="600"/>
              </a:spcAft>
              <a:buNone/>
            </a:pPr>
            <a:r>
              <a:rPr lang="en-US" sz="1800" b="0">
                <a:solidFill>
                  <a:srgbClr val="000000"/>
                </a:solidFill>
                <a:effectLst/>
                <a:ea typeface="Verdana" panose="020B0604030504040204" pitchFamily="34" charset="0"/>
              </a:rPr>
              <a:t>	Personal situations </a:t>
            </a:r>
          </a:p>
          <a:p>
            <a:pPr marL="0" indent="0" algn="l" rtl="0" fontAlgn="base">
              <a:lnSpc>
                <a:spcPts val="1457"/>
              </a:lnSpc>
              <a:spcAft>
                <a:spcPts val="600"/>
              </a:spcAft>
              <a:buNone/>
            </a:pPr>
            <a:r>
              <a:rPr lang="en-US" sz="1800" b="0">
                <a:solidFill>
                  <a:srgbClr val="000000"/>
                </a:solidFill>
                <a:effectLst/>
                <a:ea typeface="Verdana" panose="020B0604030504040204" pitchFamily="34" charset="0"/>
              </a:rPr>
              <a:t>	Poor eating habits’ </a:t>
            </a:r>
          </a:p>
          <a:p>
            <a:pPr marL="0" indent="0" algn="l" rtl="0" fontAlgn="base">
              <a:lnSpc>
                <a:spcPts val="1457"/>
              </a:lnSpc>
              <a:spcAft>
                <a:spcPts val="600"/>
              </a:spcAft>
              <a:buNone/>
            </a:pPr>
            <a:r>
              <a:rPr lang="en-US" sz="1800" b="0">
                <a:solidFill>
                  <a:srgbClr val="000000"/>
                </a:solidFill>
                <a:effectLst/>
                <a:ea typeface="Verdana" panose="020B0604030504040204" pitchFamily="34" charset="0"/>
              </a:rPr>
              <a:t>	Others? </a:t>
            </a:r>
          </a:p>
          <a:p>
            <a:endParaRPr lang="en-US"/>
          </a:p>
        </p:txBody>
      </p:sp>
      <p:sp>
        <p:nvSpPr>
          <p:cNvPr id="3" name="Title 2">
            <a:extLst>
              <a:ext uri="{FF2B5EF4-FFF2-40B4-BE49-F238E27FC236}">
                <a16:creationId xmlns:a16="http://schemas.microsoft.com/office/drawing/2014/main" id="{354A6538-B406-15B2-60A0-38BB2494EA4E}"/>
              </a:ext>
            </a:extLst>
          </p:cNvPr>
          <p:cNvSpPr>
            <a:spLocks noGrp="1"/>
          </p:cNvSpPr>
          <p:nvPr>
            <p:ph type="title"/>
          </p:nvPr>
        </p:nvSpPr>
        <p:spPr>
          <a:xfrm>
            <a:off x="0" y="0"/>
            <a:ext cx="9144000" cy="1066800"/>
          </a:xfrm>
        </p:spPr>
        <p:txBody>
          <a:bodyPr/>
          <a:lstStyle/>
          <a:p>
            <a:r>
              <a:rPr lang="en-US" sz="3200"/>
              <a:t>Stress in the Dispatch Environment</a:t>
            </a:r>
          </a:p>
        </p:txBody>
      </p:sp>
    </p:spTree>
    <p:extLst>
      <p:ext uri="{BB962C8B-B14F-4D97-AF65-F5344CB8AC3E}">
        <p14:creationId xmlns:p14="http://schemas.microsoft.com/office/powerpoint/2010/main" val="652964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SECTOMILLISECCONVERTED" val="1"/>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06882"/>
      </a:dk2>
      <a:lt2>
        <a:srgbClr val="F0F1EC"/>
      </a:lt2>
      <a:accent1>
        <a:srgbClr val="507B97"/>
      </a:accent1>
      <a:accent2>
        <a:srgbClr val="EB9922"/>
      </a:accent2>
      <a:accent3>
        <a:srgbClr val="507B97"/>
      </a:accent3>
      <a:accent4>
        <a:srgbClr val="243E90"/>
      </a:accent4>
      <a:accent5>
        <a:srgbClr val="339999"/>
      </a:accent5>
      <a:accent6>
        <a:srgbClr val="FFCC33"/>
      </a:accent6>
      <a:hlink>
        <a:srgbClr val="0000FF"/>
      </a:hlink>
      <a:folHlink>
        <a:srgbClr val="800080"/>
      </a:folHlink>
    </a:clrScheme>
    <a:fontScheme name="NWCG2020">
      <a:majorFont>
        <a:latin typeface="Verdana Pro SemiBold"/>
        <a:ea typeface=""/>
        <a:cs typeface=""/>
      </a:majorFont>
      <a:minorFont>
        <a:latin typeface="Verdana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Template" id="{583E29E9-6BF4-4B9A-B0E2-AB96737371E7}" vid="{9985458B-BBD7-4B72-93EC-5E694DD73D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D3A026BB69864DB00FBC560CCDA00B" ma:contentTypeVersion="14" ma:contentTypeDescription="Create a new document." ma:contentTypeScope="" ma:versionID="7a46b5f8e48e78cb655dc789aab3f25c">
  <xsd:schema xmlns:xsd="http://www.w3.org/2001/XMLSchema" xmlns:xs="http://www.w3.org/2001/XMLSchema" xmlns:p="http://schemas.microsoft.com/office/2006/metadata/properties" xmlns:ns2="c9d8fc27-fd5a-4b02-97d9-525c3a47b016" xmlns:ns3="44c00d68-9f52-47a7-8813-63f8d220196f" targetNamespace="http://schemas.microsoft.com/office/2006/metadata/properties" ma:root="true" ma:fieldsID="68eac5044fb8102923dd8d8649cd693b" ns2:_="" ns3:_="">
    <xsd:import namespace="c9d8fc27-fd5a-4b02-97d9-525c3a47b016"/>
    <xsd:import namespace="44c00d68-9f52-47a7-8813-63f8d22019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8fc27-fd5a-4b02-97d9-525c3a47b0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c00d68-9f52-47a7-8813-63f8d220196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755fdbb-74d1-40f0-a8cf-9e5b53f2bb84}" ma:internalName="TaxCatchAll" ma:showField="CatchAllData" ma:web="44c00d68-9f52-47a7-8813-63f8d22019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4c00d68-9f52-47a7-8813-63f8d220196f" xsi:nil="true"/>
    <lcf76f155ced4ddcb4097134ff3c332f xmlns="c9d8fc27-fd5a-4b02-97d9-525c3a47b0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43078C-1B86-4B32-ACCF-00E96BC1FE0C}">
  <ds:schemaRefs>
    <ds:schemaRef ds:uri="http://schemas.microsoft.com/sharepoint/v3/contenttype/forms"/>
  </ds:schemaRefs>
</ds:datastoreItem>
</file>

<file path=customXml/itemProps2.xml><?xml version="1.0" encoding="utf-8"?>
<ds:datastoreItem xmlns:ds="http://schemas.openxmlformats.org/officeDocument/2006/customXml" ds:itemID="{B04C57ED-2493-4581-BEFD-E99CDA835473}"/>
</file>

<file path=customXml/itemProps3.xml><?xml version="1.0" encoding="utf-8"?>
<ds:datastoreItem xmlns:ds="http://schemas.openxmlformats.org/officeDocument/2006/customXml" ds:itemID="{39087895-A5D0-47D9-951A-E97507AF1695}">
  <ds:schemaRefs>
    <ds:schemaRef ds:uri="44c00d68-9f52-47a7-8813-63f8d220196f"/>
    <ds:schemaRef ds:uri="c9d8fc27-fd5a-4b02-97d9-525c3a47b0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34</Slides>
  <Notes>10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Custom Design</vt:lpstr>
      <vt:lpstr>D-311 Unit 5:  IA Environment &amp; WildCAD-E Intro</vt:lpstr>
      <vt:lpstr>Objectives</vt:lpstr>
      <vt:lpstr>PowerPoint Presentation</vt:lpstr>
      <vt:lpstr>Dispatch Environment</vt:lpstr>
      <vt:lpstr>Dispatch Environment</vt:lpstr>
      <vt:lpstr>Dispatch Environment</vt:lpstr>
      <vt:lpstr>Stress in the Dispatch Environment</vt:lpstr>
      <vt:lpstr>Stress in the Dispatch Environment</vt:lpstr>
      <vt:lpstr>Stress in the Dispatch Environment</vt:lpstr>
      <vt:lpstr>Stress in the Dispatch Environment</vt:lpstr>
      <vt:lpstr>Stress in the Dispatch Environment</vt:lpstr>
      <vt:lpstr>Intro to WildCAD-E</vt:lpstr>
      <vt:lpstr>WildCAD-E Menu Icons</vt:lpstr>
      <vt:lpstr>WildCAD-E Menu Icons</vt:lpstr>
      <vt:lpstr>WildCAD-E Map Menu</vt:lpstr>
      <vt:lpstr>Mapping Exercises</vt:lpstr>
      <vt:lpstr>Incident Panel Exercises</vt:lpstr>
      <vt:lpstr>Incident Panel Exercises</vt:lpstr>
      <vt:lpstr>Incident Panel Exercises</vt:lpstr>
      <vt:lpstr>Incident Panel Exercises</vt:lpstr>
      <vt:lpstr>Incident Panel Exercises</vt:lpstr>
      <vt:lpstr>Incident Panel Exercises</vt:lpstr>
      <vt:lpstr>Incident Panel Exercises</vt:lpstr>
      <vt:lpstr>Incident Panel Exercises</vt:lpstr>
      <vt:lpstr>Incident Panel Exercises</vt:lpstr>
      <vt:lpstr>Incident Panel Exercises</vt:lpstr>
      <vt:lpstr>Incident Creation Exercise</vt:lpstr>
      <vt:lpstr>Incident Creation Exercise</vt:lpstr>
      <vt:lpstr>Incident Creation Exercise</vt:lpstr>
      <vt:lpstr>Activity slide</vt:lpstr>
      <vt:lpstr>Activity slide</vt:lpstr>
      <vt:lpstr>Activity slide</vt:lpstr>
      <vt:lpstr>Knowledge Check</vt:lpstr>
      <vt:lpstr>Summary</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Touchette, Rhiannon R</dc:creator>
  <cp:revision>1</cp:revision>
  <cp:lastPrinted>2018-11-08T18:13:21Z</cp:lastPrinted>
  <dcterms:created xsi:type="dcterms:W3CDTF">2019-11-04T23:23:18Z</dcterms:created>
  <dcterms:modified xsi:type="dcterms:W3CDTF">2025-04-15T20:01:46Z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0x01010062D3A026BB69864DB00FBC560CCDA00B</vt:lpwstr>
  </property>
</Properties>
</file>